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4" r:id="rId3"/>
    <p:sldId id="277" r:id="rId4"/>
    <p:sldId id="316" r:id="rId5"/>
    <p:sldId id="279" r:id="rId6"/>
    <p:sldId id="308" r:id="rId7"/>
    <p:sldId id="278" r:id="rId8"/>
    <p:sldId id="315" r:id="rId9"/>
    <p:sldId id="275" r:id="rId10"/>
    <p:sldId id="280" r:id="rId11"/>
    <p:sldId id="282" r:id="rId12"/>
    <p:sldId id="283" r:id="rId13"/>
    <p:sldId id="312" r:id="rId14"/>
    <p:sldId id="310" r:id="rId15"/>
    <p:sldId id="287" r:id="rId16"/>
    <p:sldId id="311" r:id="rId17"/>
    <p:sldId id="281" r:id="rId18"/>
    <p:sldId id="314" r:id="rId19"/>
    <p:sldId id="286" r:id="rId20"/>
    <p:sldId id="256" r:id="rId21"/>
    <p:sldId id="257" r:id="rId22"/>
    <p:sldId id="258" r:id="rId23"/>
    <p:sldId id="293" r:id="rId24"/>
    <p:sldId id="294" r:id="rId25"/>
    <p:sldId id="295" r:id="rId26"/>
    <p:sldId id="261" r:id="rId27"/>
    <p:sldId id="296" r:id="rId28"/>
    <p:sldId id="297" r:id="rId29"/>
    <p:sldId id="262" r:id="rId30"/>
    <p:sldId id="263" r:id="rId31"/>
    <p:sldId id="298" r:id="rId32"/>
    <p:sldId id="271" r:id="rId33"/>
    <p:sldId id="288" r:id="rId34"/>
    <p:sldId id="300" r:id="rId35"/>
    <p:sldId id="301" r:id="rId36"/>
    <p:sldId id="305" r:id="rId37"/>
    <p:sldId id="299" r:id="rId38"/>
    <p:sldId id="313" r:id="rId39"/>
    <p:sldId id="304" r:id="rId40"/>
    <p:sldId id="306" r:id="rId41"/>
    <p:sldId id="289" r:id="rId42"/>
    <p:sldId id="307" r:id="rId43"/>
    <p:sldId id="309" r:id="rId44"/>
  </p:sldIdLst>
  <p:sldSz cx="10693400" cy="7561263"/>
  <p:notesSz cx="6797675" cy="9926638"/>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90" y="66"/>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10693400" cy="7561263"/>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042936" y="6193856"/>
            <a:ext cx="8633932"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1" name="Rectangle 10"/>
          <p:cNvSpPr/>
          <p:nvPr/>
        </p:nvSpPr>
        <p:spPr>
          <a:xfrm>
            <a:off x="1157694" y="1121279"/>
            <a:ext cx="8396299" cy="532711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a:off x="1158452" y="1113187"/>
            <a:ext cx="8396299" cy="532711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99913" y="774064"/>
            <a:ext cx="664047" cy="626059"/>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9205456" y="807638"/>
            <a:ext cx="625064" cy="662991"/>
          </a:xfrm>
          <a:prstGeom prst="rect">
            <a:avLst/>
          </a:prstGeom>
          <a:noFill/>
        </p:spPr>
      </p:pic>
      <p:sp>
        <p:nvSpPr>
          <p:cNvPr id="2" name="Title 1"/>
          <p:cNvSpPr>
            <a:spLocks noGrp="1"/>
          </p:cNvSpPr>
          <p:nvPr>
            <p:ph type="ctrTitle"/>
          </p:nvPr>
        </p:nvSpPr>
        <p:spPr>
          <a:xfrm>
            <a:off x="2019866" y="1978999"/>
            <a:ext cx="6693278" cy="2015554"/>
          </a:xfrm>
        </p:spPr>
        <p:txBody>
          <a:bodyPr anchor="b">
            <a:normAutofit/>
          </a:bodyPr>
          <a:lstStyle>
            <a:lvl1pPr>
              <a:defRPr sz="5500"/>
            </a:lvl1pPr>
          </a:lstStyle>
          <a:p>
            <a:r>
              <a:rPr lang="fr-FR"/>
              <a:t>Modifiez le style du titre</a:t>
            </a:r>
            <a:endParaRPr lang="en-US"/>
          </a:p>
        </p:txBody>
      </p:sp>
      <p:sp>
        <p:nvSpPr>
          <p:cNvPr id="3" name="Subtitle 2"/>
          <p:cNvSpPr>
            <a:spLocks noGrp="1"/>
          </p:cNvSpPr>
          <p:nvPr>
            <p:ph type="subTitle" idx="1"/>
          </p:nvPr>
        </p:nvSpPr>
        <p:spPr>
          <a:xfrm>
            <a:off x="2019865" y="4119799"/>
            <a:ext cx="6680076" cy="1680281"/>
          </a:xfrm>
        </p:spPr>
        <p:txBody>
          <a:bodyPr/>
          <a:lstStyle>
            <a:lvl1pPr marL="0" indent="0" algn="ctr">
              <a:buNone/>
              <a:defRPr>
                <a:solidFill>
                  <a:schemeClr val="tx2"/>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17930" y="5906994"/>
            <a:ext cx="1419496" cy="402567"/>
          </a:xfrm>
        </p:spPr>
        <p:txBody>
          <a:bodyPr/>
          <a:lstStyle/>
          <a:p>
            <a:fld id="{BBACF57D-D143-4185-8F17-AB17147E9D31}" type="datetimeFigureOut">
              <a:rPr lang="fr-FR" smtClean="0"/>
              <a:t>15/09/2020</a:t>
            </a:fld>
            <a:endParaRPr lang="fr-FR"/>
          </a:p>
        </p:txBody>
      </p:sp>
      <p:sp>
        <p:nvSpPr>
          <p:cNvPr id="5" name="Footer Placeholder 4"/>
          <p:cNvSpPr>
            <a:spLocks noGrp="1"/>
          </p:cNvSpPr>
          <p:nvPr>
            <p:ph type="ftr" sz="quarter" idx="11"/>
          </p:nvPr>
        </p:nvSpPr>
        <p:spPr>
          <a:xfrm>
            <a:off x="1372980" y="5906994"/>
            <a:ext cx="5887972" cy="402567"/>
          </a:xfrm>
        </p:spPr>
        <p:txBody>
          <a:bodyPr/>
          <a:lstStyle/>
          <a:p>
            <a:endParaRPr lang="fr-FR"/>
          </a:p>
        </p:txBody>
      </p:sp>
      <p:sp>
        <p:nvSpPr>
          <p:cNvPr id="6" name="Slide Number Placeholder 5"/>
          <p:cNvSpPr>
            <a:spLocks noGrp="1"/>
          </p:cNvSpPr>
          <p:nvPr>
            <p:ph type="sldNum" sz="quarter" idx="12"/>
          </p:nvPr>
        </p:nvSpPr>
        <p:spPr>
          <a:xfrm>
            <a:off x="7266847" y="5906994"/>
            <a:ext cx="647899" cy="402567"/>
          </a:xfrm>
        </p:spPr>
        <p:txBody>
          <a:bodyPr/>
          <a:lstStyle>
            <a:lvl1pPr algn="ctr">
              <a:defRPr/>
            </a:lvl1pPr>
          </a:lstStyle>
          <a:p>
            <a:fld id="{3853652D-B1DD-4A6B-B254-6093DC53713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15/09/2020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7" y="1020617"/>
            <a:ext cx="1673319" cy="52524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18198" y="1219761"/>
            <a:ext cx="6056294" cy="485414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15/09/2020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15/09/2020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89823" y="2469076"/>
            <a:ext cx="7313757" cy="1501751"/>
          </a:xfrm>
        </p:spPr>
        <p:txBody>
          <a:bodyPr anchor="b"/>
          <a:lstStyle>
            <a:lvl1pPr algn="ctr">
              <a:defRPr sz="4600" b="0" cap="none" baseline="0"/>
            </a:lvl1pPr>
          </a:lstStyle>
          <a:p>
            <a:r>
              <a:rPr lang="fr-FR"/>
              <a:t>Modifiez le style du titre</a:t>
            </a:r>
            <a:endParaRPr lang="en-US" dirty="0"/>
          </a:p>
        </p:txBody>
      </p:sp>
      <p:sp>
        <p:nvSpPr>
          <p:cNvPr id="3" name="Text Placeholder 2"/>
          <p:cNvSpPr>
            <a:spLocks noGrp="1"/>
          </p:cNvSpPr>
          <p:nvPr>
            <p:ph type="body" idx="1"/>
          </p:nvPr>
        </p:nvSpPr>
        <p:spPr>
          <a:xfrm>
            <a:off x="1703024" y="4107354"/>
            <a:ext cx="7287354" cy="1443797"/>
          </a:xfrm>
        </p:spPr>
        <p:txBody>
          <a:bodyPr anchor="t"/>
          <a:lstStyle>
            <a:lvl1pPr marL="0" indent="0" algn="ctr">
              <a:buNone/>
              <a:defRPr sz="2300">
                <a:solidFill>
                  <a:schemeClr val="tx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BACF57D-D143-4185-8F17-AB17147E9D31}" type="datetimeFigureOut">
              <a:rPr lang="fr-FR" smtClean="0"/>
              <a:t>15/09/2020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BBACF57D-D143-4185-8F17-AB17147E9D31}" type="datetimeFigureOut">
              <a:rPr lang="fr-FR" smtClean="0"/>
              <a:t>15/09/2020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53652D-B1DD-4A6B-B254-6093DC537132}" type="slidenum">
              <a:rPr lang="fr-FR" smtClean="0"/>
              <a:t>‹N°›</a:t>
            </a:fld>
            <a:endParaRPr lang="fr-FR"/>
          </a:p>
        </p:txBody>
      </p:sp>
      <p:sp>
        <p:nvSpPr>
          <p:cNvPr id="9" name="Content Placeholder 8"/>
          <p:cNvSpPr>
            <a:spLocks noGrp="1"/>
          </p:cNvSpPr>
          <p:nvPr>
            <p:ph sz="quarter" idx="13"/>
          </p:nvPr>
        </p:nvSpPr>
        <p:spPr>
          <a:xfrm>
            <a:off x="1518463" y="2338950"/>
            <a:ext cx="3742690" cy="39721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5453634" y="2336641"/>
            <a:ext cx="3742690" cy="397491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821842" y="2339948"/>
            <a:ext cx="3437607" cy="904317"/>
          </a:xfrm>
        </p:spPr>
        <p:txBody>
          <a:bodyPr anchor="b">
            <a:normAutofit/>
          </a:bodyPr>
          <a:lstStyle>
            <a:lvl1pPr marL="0" indent="0" algn="ctr">
              <a:buNone/>
              <a:defRPr sz="2300" b="1">
                <a:solidFill>
                  <a:schemeClr val="tx2"/>
                </a:solidFill>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5" name="Text Placeholder 4"/>
          <p:cNvSpPr>
            <a:spLocks noGrp="1"/>
          </p:cNvSpPr>
          <p:nvPr>
            <p:ph type="body" sz="quarter" idx="3"/>
          </p:nvPr>
        </p:nvSpPr>
        <p:spPr>
          <a:xfrm>
            <a:off x="5742754" y="2339946"/>
            <a:ext cx="3443275" cy="907352"/>
          </a:xfrm>
        </p:spPr>
        <p:txBody>
          <a:bodyPr anchor="b">
            <a:normAutofit/>
          </a:bodyPr>
          <a:lstStyle>
            <a:lvl1pPr marL="0" indent="0" algn="ctr">
              <a:buNone/>
              <a:defRPr sz="2300" b="1">
                <a:solidFill>
                  <a:schemeClr val="tx2"/>
                </a:solidFill>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BBACF57D-D143-4185-8F17-AB17147E9D31}" type="datetimeFigureOut">
              <a:rPr lang="fr-FR" smtClean="0"/>
              <a:t>15/09/2020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853652D-B1DD-4A6B-B254-6093DC537132}" type="slidenum">
              <a:rPr lang="fr-FR" smtClean="0"/>
              <a:t>‹N°›</a:t>
            </a:fld>
            <a:endParaRPr lang="fr-FR"/>
          </a:p>
        </p:txBody>
      </p:sp>
      <p:sp>
        <p:nvSpPr>
          <p:cNvPr id="11" name="Content Placeholder 10"/>
          <p:cNvSpPr>
            <a:spLocks noGrp="1"/>
          </p:cNvSpPr>
          <p:nvPr>
            <p:ph sz="quarter" idx="13"/>
          </p:nvPr>
        </p:nvSpPr>
        <p:spPr>
          <a:xfrm>
            <a:off x="1518463" y="3246302"/>
            <a:ext cx="3774770" cy="30648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5432246" y="3246793"/>
            <a:ext cx="3774770" cy="30648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BACF57D-D143-4185-8F17-AB17147E9D31}" type="datetimeFigureOut">
              <a:rPr lang="fr-FR" smtClean="0"/>
              <a:t>15/09/2020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CF57D-D143-4185-8F17-AB17147E9D31}" type="datetimeFigureOut">
              <a:rPr lang="fr-FR" smtClean="0"/>
              <a:t>15/09/2020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10693400" cy="7561263"/>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739297" y="6679268"/>
            <a:ext cx="9029983"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6" name="Rectangle 15"/>
          <p:cNvSpPr/>
          <p:nvPr/>
        </p:nvSpPr>
        <p:spPr>
          <a:xfrm rot="60000">
            <a:off x="5226098" y="667220"/>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7" name="Rectangle 16"/>
          <p:cNvSpPr/>
          <p:nvPr/>
        </p:nvSpPr>
        <p:spPr>
          <a:xfrm rot="60000">
            <a:off x="5229073" y="665391"/>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3" name="Rectangle 12"/>
          <p:cNvSpPr/>
          <p:nvPr/>
        </p:nvSpPr>
        <p:spPr>
          <a:xfrm rot="21540000">
            <a:off x="876153" y="636024"/>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4" name="Rectangle 13"/>
          <p:cNvSpPr/>
          <p:nvPr/>
        </p:nvSpPr>
        <p:spPr>
          <a:xfrm rot="21540000">
            <a:off x="876859" y="635146"/>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772877" y="324097"/>
            <a:ext cx="664047" cy="626059"/>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362662" y="348364"/>
            <a:ext cx="625064" cy="662991"/>
          </a:xfrm>
          <a:prstGeom prst="rect">
            <a:avLst/>
          </a:prstGeom>
          <a:noFill/>
        </p:spPr>
      </p:pic>
      <p:sp>
        <p:nvSpPr>
          <p:cNvPr id="2" name="Title 1"/>
          <p:cNvSpPr>
            <a:spLocks noGrp="1"/>
          </p:cNvSpPr>
          <p:nvPr>
            <p:ph type="title"/>
          </p:nvPr>
        </p:nvSpPr>
        <p:spPr>
          <a:xfrm rot="-60000">
            <a:off x="1296886" y="2227191"/>
            <a:ext cx="3584145" cy="1657168"/>
          </a:xfrm>
        </p:spPr>
        <p:txBody>
          <a:bodyPr anchor="b">
            <a:normAutofit/>
          </a:bodyPr>
          <a:lstStyle>
            <a:lvl1pPr algn="ctr">
              <a:defRPr sz="2700" b="0"/>
            </a:lvl1pPr>
          </a:lstStyle>
          <a:p>
            <a:r>
              <a:rPr lang="fr-FR"/>
              <a:t>Modifiez le style du titre</a:t>
            </a:r>
            <a:endParaRPr lang="en-US"/>
          </a:p>
        </p:txBody>
      </p:sp>
      <p:sp>
        <p:nvSpPr>
          <p:cNvPr id="3" name="Content Placeholder 2"/>
          <p:cNvSpPr>
            <a:spLocks noGrp="1"/>
          </p:cNvSpPr>
          <p:nvPr>
            <p:ph idx="1"/>
          </p:nvPr>
        </p:nvSpPr>
        <p:spPr>
          <a:xfrm rot="60000">
            <a:off x="5676824" y="1269024"/>
            <a:ext cx="3532648" cy="5099816"/>
          </a:xfrm>
        </p:spPr>
        <p:txBody>
          <a:bodyPr anchor="ctr"/>
          <a:lstStyle>
            <a:lvl1pPr>
              <a:defRPr sz="2500"/>
            </a:lvl1pPr>
            <a:lvl2pPr>
              <a:defRPr sz="2300"/>
            </a:lvl2pPr>
            <a:lvl3pPr>
              <a:defRPr sz="2100"/>
            </a:lvl3pPr>
            <a:lvl4pPr>
              <a:defRPr sz="1800"/>
            </a:lvl4pPr>
            <a:lvl5pPr>
              <a:defRPr sz="16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60000">
            <a:off x="1342669" y="3995350"/>
            <a:ext cx="3565509" cy="2315788"/>
          </a:xfrm>
        </p:spPr>
        <p:txBody>
          <a:bodyPr>
            <a:normAutofit/>
          </a:bodyPr>
          <a:lstStyle>
            <a:lvl1pPr marL="0" indent="0" algn="ctr">
              <a:buNone/>
              <a:defRPr sz="18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Date Placeholder 4"/>
          <p:cNvSpPr>
            <a:spLocks noGrp="1"/>
          </p:cNvSpPr>
          <p:nvPr>
            <p:ph type="dt" sz="half" idx="10"/>
          </p:nvPr>
        </p:nvSpPr>
        <p:spPr>
          <a:xfrm rot="60000">
            <a:off x="7416264" y="6489227"/>
            <a:ext cx="1419496" cy="402567"/>
          </a:xfrm>
        </p:spPr>
        <p:txBody>
          <a:bodyPr/>
          <a:lstStyle/>
          <a:p>
            <a:fld id="{BBACF57D-D143-4185-8F17-AB17147E9D31}" type="datetimeFigureOut">
              <a:rPr lang="fr-FR" smtClean="0"/>
              <a:t>15/09/2020</a:t>
            </a:fld>
            <a:endParaRPr lang="fr-FR"/>
          </a:p>
        </p:txBody>
      </p:sp>
      <p:sp>
        <p:nvSpPr>
          <p:cNvPr id="6" name="Footer Placeholder 5"/>
          <p:cNvSpPr>
            <a:spLocks noGrp="1"/>
          </p:cNvSpPr>
          <p:nvPr>
            <p:ph type="ftr" sz="quarter" idx="11"/>
          </p:nvPr>
        </p:nvSpPr>
        <p:spPr>
          <a:xfrm rot="-60000">
            <a:off x="1069521" y="6427031"/>
            <a:ext cx="4119493" cy="402567"/>
          </a:xfrm>
        </p:spPr>
        <p:txBody>
          <a:bodyPr/>
          <a:lstStyle/>
          <a:p>
            <a:endParaRPr lang="fr-FR"/>
          </a:p>
        </p:txBody>
      </p:sp>
      <p:sp>
        <p:nvSpPr>
          <p:cNvPr id="7" name="Slide Number Placeholder 6"/>
          <p:cNvSpPr>
            <a:spLocks noGrp="1"/>
          </p:cNvSpPr>
          <p:nvPr>
            <p:ph type="sldNum" sz="quarter" idx="12"/>
          </p:nvPr>
        </p:nvSpPr>
        <p:spPr>
          <a:xfrm rot="60000">
            <a:off x="8837858" y="6501674"/>
            <a:ext cx="647899" cy="402567"/>
          </a:xfrm>
        </p:spPr>
        <p:txBody>
          <a:bodyPr/>
          <a:lstStyle/>
          <a:p>
            <a:fld id="{3853652D-B1DD-4A6B-B254-6093DC53713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10693400" cy="7561263"/>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739297" y="6679268"/>
            <a:ext cx="9029983"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rot="21540000">
            <a:off x="876153" y="636024"/>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3" name="Rectangle 12"/>
          <p:cNvSpPr/>
          <p:nvPr/>
        </p:nvSpPr>
        <p:spPr>
          <a:xfrm rot="21540000">
            <a:off x="871305" y="634812"/>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9" name="Rectangle 28"/>
          <p:cNvSpPr/>
          <p:nvPr/>
        </p:nvSpPr>
        <p:spPr>
          <a:xfrm rot="60000">
            <a:off x="5226098" y="667220"/>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30" name="Rectangle 29"/>
          <p:cNvSpPr/>
          <p:nvPr/>
        </p:nvSpPr>
        <p:spPr>
          <a:xfrm rot="60000">
            <a:off x="5221299" y="665850"/>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772877" y="324097"/>
            <a:ext cx="664047" cy="626059"/>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362662" y="348364"/>
            <a:ext cx="625064" cy="662991"/>
          </a:xfrm>
          <a:prstGeom prst="rect">
            <a:avLst/>
          </a:prstGeom>
          <a:noFill/>
        </p:spPr>
      </p:pic>
      <p:sp>
        <p:nvSpPr>
          <p:cNvPr id="2" name="Title 1"/>
          <p:cNvSpPr>
            <a:spLocks noGrp="1"/>
          </p:cNvSpPr>
          <p:nvPr>
            <p:ph type="title"/>
          </p:nvPr>
        </p:nvSpPr>
        <p:spPr>
          <a:xfrm rot="-60000">
            <a:off x="1293901" y="2228052"/>
            <a:ext cx="3582289" cy="1653396"/>
          </a:xfrm>
        </p:spPr>
        <p:txBody>
          <a:bodyPr anchor="b">
            <a:normAutofit/>
          </a:bodyPr>
          <a:lstStyle>
            <a:lvl1pPr algn="ctr">
              <a:defRPr sz="2700" b="0"/>
            </a:lvl1pPr>
          </a:lstStyle>
          <a:p>
            <a:r>
              <a:rPr lang="fr-FR"/>
              <a:t>Modifiez le style du titre</a:t>
            </a:r>
            <a:endParaRPr lang="en-US" dirty="0"/>
          </a:p>
        </p:txBody>
      </p:sp>
      <p:sp>
        <p:nvSpPr>
          <p:cNvPr id="3" name="Picture Placeholder 2"/>
          <p:cNvSpPr>
            <a:spLocks noGrp="1"/>
          </p:cNvSpPr>
          <p:nvPr>
            <p:ph type="pic" idx="1"/>
          </p:nvPr>
        </p:nvSpPr>
        <p:spPr>
          <a:xfrm rot="60000">
            <a:off x="5728659" y="1331073"/>
            <a:ext cx="3407601" cy="50049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fr-FR"/>
              <a:t>Cliquez sur l'icône pour ajouter une image</a:t>
            </a:r>
            <a:endParaRPr lang="en-US"/>
          </a:p>
        </p:txBody>
      </p:sp>
      <p:sp>
        <p:nvSpPr>
          <p:cNvPr id="4" name="Text Placeholder 3"/>
          <p:cNvSpPr>
            <a:spLocks noGrp="1"/>
          </p:cNvSpPr>
          <p:nvPr>
            <p:ph type="body" sz="half" idx="2"/>
          </p:nvPr>
        </p:nvSpPr>
        <p:spPr>
          <a:xfrm rot="-60000">
            <a:off x="1347369" y="3992347"/>
            <a:ext cx="3560902" cy="2318787"/>
          </a:xfrm>
        </p:spPr>
        <p:txBody>
          <a:bodyPr>
            <a:normAutofit/>
          </a:bodyPr>
          <a:lstStyle>
            <a:lvl1pPr marL="0" indent="0" algn="ctr">
              <a:buNone/>
              <a:defRPr sz="18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Date Placeholder 4"/>
          <p:cNvSpPr>
            <a:spLocks noGrp="1"/>
          </p:cNvSpPr>
          <p:nvPr>
            <p:ph type="dt" sz="half" idx="10"/>
          </p:nvPr>
        </p:nvSpPr>
        <p:spPr>
          <a:xfrm rot="60000">
            <a:off x="7421220" y="6492606"/>
            <a:ext cx="1419496" cy="402567"/>
          </a:xfrm>
        </p:spPr>
        <p:txBody>
          <a:bodyPr/>
          <a:lstStyle/>
          <a:p>
            <a:fld id="{BBACF57D-D143-4185-8F17-AB17147E9D31}" type="datetimeFigureOut">
              <a:rPr lang="fr-FR" smtClean="0"/>
              <a:t>15/09/2020</a:t>
            </a:fld>
            <a:endParaRPr lang="fr-FR"/>
          </a:p>
        </p:txBody>
      </p:sp>
      <p:sp>
        <p:nvSpPr>
          <p:cNvPr id="6" name="Footer Placeholder 5"/>
          <p:cNvSpPr>
            <a:spLocks noGrp="1"/>
          </p:cNvSpPr>
          <p:nvPr>
            <p:ph type="ftr" sz="quarter" idx="11"/>
          </p:nvPr>
        </p:nvSpPr>
        <p:spPr>
          <a:xfrm rot="-60000">
            <a:off x="1069538" y="6428989"/>
            <a:ext cx="3881436" cy="402567"/>
          </a:xfrm>
        </p:spPr>
        <p:txBody>
          <a:bodyPr/>
          <a:lstStyle/>
          <a:p>
            <a:endParaRPr lang="fr-FR"/>
          </a:p>
        </p:txBody>
      </p:sp>
      <p:sp>
        <p:nvSpPr>
          <p:cNvPr id="7" name="Slide Number Placeholder 6"/>
          <p:cNvSpPr>
            <a:spLocks noGrp="1"/>
          </p:cNvSpPr>
          <p:nvPr>
            <p:ph type="sldNum" sz="quarter" idx="12"/>
          </p:nvPr>
        </p:nvSpPr>
        <p:spPr>
          <a:xfrm rot="60000">
            <a:off x="8843444" y="6505053"/>
            <a:ext cx="647899" cy="402567"/>
          </a:xfrm>
        </p:spPr>
        <p:txBody>
          <a:bodyPr/>
          <a:lstStyle/>
          <a:p>
            <a:fld id="{3853652D-B1DD-4A6B-B254-6093DC53713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10693400" cy="7561263"/>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735172" y="6691718"/>
            <a:ext cx="9263159"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1" name="Rectangle 10"/>
          <p:cNvSpPr/>
          <p:nvPr/>
        </p:nvSpPr>
        <p:spPr>
          <a:xfrm>
            <a:off x="855472" y="634306"/>
            <a:ext cx="9000278" cy="630105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a:off x="855472" y="635146"/>
            <a:ext cx="9000278" cy="6301053"/>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635875" y="301095"/>
            <a:ext cx="664047" cy="626059"/>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9509097" y="309775"/>
            <a:ext cx="625064" cy="662991"/>
          </a:xfrm>
          <a:prstGeom prst="rect">
            <a:avLst/>
          </a:prstGeom>
          <a:noFill/>
        </p:spPr>
      </p:pic>
      <p:sp>
        <p:nvSpPr>
          <p:cNvPr id="2" name="Title Placeholder 1"/>
          <p:cNvSpPr>
            <a:spLocks noGrp="1"/>
          </p:cNvSpPr>
          <p:nvPr>
            <p:ph type="title"/>
          </p:nvPr>
        </p:nvSpPr>
        <p:spPr>
          <a:xfrm>
            <a:off x="1280569" y="901423"/>
            <a:ext cx="8145467" cy="1325795"/>
          </a:xfrm>
          <a:prstGeom prst="rect">
            <a:avLst/>
          </a:prstGeom>
        </p:spPr>
        <p:txBody>
          <a:bodyPr vert="horz" lIns="104306" tIns="52153" rIns="104306" bIns="52153"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710945" y="2336579"/>
            <a:ext cx="7246351" cy="3973370"/>
          </a:xfrm>
          <a:prstGeom prst="rect">
            <a:avLst/>
          </a:prstGeom>
        </p:spPr>
        <p:txBody>
          <a:bodyPr vert="horz" lIns="104306" tIns="52153" rIns="104306" bIns="52153"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48283" y="6404860"/>
            <a:ext cx="1419496" cy="402567"/>
          </a:xfrm>
          <a:prstGeom prst="rect">
            <a:avLst/>
          </a:prstGeom>
        </p:spPr>
        <p:txBody>
          <a:bodyPr vert="horz" lIns="104306" tIns="52153" rIns="104306" bIns="52153" rtlCol="0" anchor="ctr"/>
          <a:lstStyle>
            <a:lvl1pPr algn="r">
              <a:defRPr sz="1400">
                <a:solidFill>
                  <a:schemeClr val="tx2"/>
                </a:solidFill>
                <a:latin typeface="Rage Italic" pitchFamily="66" charset="0"/>
              </a:defRPr>
            </a:lvl1pPr>
          </a:lstStyle>
          <a:p>
            <a:fld id="{BBACF57D-D143-4185-8F17-AB17147E9D31}" type="datetimeFigureOut">
              <a:rPr lang="fr-FR" smtClean="0"/>
              <a:t>15/09/2020</a:t>
            </a:fld>
            <a:endParaRPr lang="fr-FR"/>
          </a:p>
        </p:txBody>
      </p:sp>
      <p:sp>
        <p:nvSpPr>
          <p:cNvPr id="5" name="Footer Placeholder 4"/>
          <p:cNvSpPr>
            <a:spLocks noGrp="1"/>
          </p:cNvSpPr>
          <p:nvPr>
            <p:ph type="ftr" sz="quarter" idx="3"/>
          </p:nvPr>
        </p:nvSpPr>
        <p:spPr>
          <a:xfrm>
            <a:off x="1069341" y="6404860"/>
            <a:ext cx="6478942" cy="402567"/>
          </a:xfrm>
          <a:prstGeom prst="rect">
            <a:avLst/>
          </a:prstGeom>
        </p:spPr>
        <p:txBody>
          <a:bodyPr vert="horz" lIns="104306" tIns="52153" rIns="104306" bIns="52153" rtlCol="0" anchor="ctr"/>
          <a:lstStyle>
            <a:lvl1pPr algn="l">
              <a:defRPr sz="16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8969876" y="6404860"/>
            <a:ext cx="647899" cy="402567"/>
          </a:xfrm>
          <a:prstGeom prst="rect">
            <a:avLst/>
          </a:prstGeom>
        </p:spPr>
        <p:txBody>
          <a:bodyPr vert="horz" lIns="104306" tIns="52153" rIns="104306" bIns="52153" rtlCol="0" anchor="ctr"/>
          <a:lstStyle>
            <a:lvl1pPr algn="r">
              <a:defRPr sz="1600">
                <a:solidFill>
                  <a:schemeClr val="tx2"/>
                </a:solidFill>
                <a:latin typeface="Rage Italic" pitchFamily="66" charset="0"/>
              </a:defRPr>
            </a:lvl1pPr>
          </a:lstStyle>
          <a:p>
            <a:fld id="{3853652D-B1DD-4A6B-B254-6093DC53713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2917" indent="-312917" algn="l" defTabSz="1043056" rtl="0" eaLnBrk="1" latinLnBrk="0" hangingPunct="1">
        <a:spcBef>
          <a:spcPct val="20000"/>
        </a:spcBef>
        <a:buClr>
          <a:schemeClr val="accent2"/>
        </a:buClr>
        <a:buSzPct val="85000"/>
        <a:buFont typeface="Brush Script MT" pitchFamily="66" charset="0"/>
        <a:buChar char="O"/>
        <a:defRPr sz="2700" kern="1200">
          <a:solidFill>
            <a:schemeClr val="tx1"/>
          </a:solidFill>
          <a:latin typeface="+mn-lt"/>
          <a:ea typeface="+mn-ea"/>
          <a:cs typeface="+mn-cs"/>
        </a:defRPr>
      </a:lvl1pPr>
      <a:lvl2pPr marL="730139" indent="-312917" algn="l" defTabSz="1043056" rtl="0" eaLnBrk="1" latinLnBrk="0" hangingPunct="1">
        <a:spcBef>
          <a:spcPct val="20000"/>
        </a:spcBef>
        <a:buClr>
          <a:schemeClr val="accent2"/>
        </a:buClr>
        <a:buSzPct val="85000"/>
        <a:buFont typeface="Brush Script MT" pitchFamily="66" charset="0"/>
        <a:buChar char="O"/>
        <a:defRPr sz="2500" kern="1200">
          <a:solidFill>
            <a:schemeClr val="tx1"/>
          </a:solidFill>
          <a:latin typeface="+mn-lt"/>
          <a:ea typeface="+mn-ea"/>
          <a:cs typeface="+mn-cs"/>
        </a:defRPr>
      </a:lvl2pPr>
      <a:lvl3pPr marL="1043056" indent="-260764" algn="l" defTabSz="1043056"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3pPr>
      <a:lvl4pPr marL="1460279" indent="-260764" algn="l" defTabSz="1043056" rtl="0" eaLnBrk="1" latinLnBrk="0" hangingPunct="1">
        <a:spcBef>
          <a:spcPct val="20000"/>
        </a:spcBef>
        <a:buClr>
          <a:schemeClr val="accent2"/>
        </a:buClr>
        <a:buSzPct val="85000"/>
        <a:buFont typeface="Brush Script MT" pitchFamily="66" charset="0"/>
        <a:buChar char="O"/>
        <a:defRPr sz="2100" kern="1200">
          <a:solidFill>
            <a:schemeClr val="tx1"/>
          </a:solidFill>
          <a:latin typeface="+mn-lt"/>
          <a:ea typeface="+mn-ea"/>
          <a:cs typeface="+mn-cs"/>
        </a:defRPr>
      </a:lvl4pPr>
      <a:lvl5pPr marL="1877501"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5pPr>
      <a:lvl6pPr marL="2294723"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6pPr>
      <a:lvl7pPr marL="2711946"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7pPr>
      <a:lvl8pPr marL="3129168"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8pPr>
      <a:lvl9pPr marL="3546391"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2236" y="1476375"/>
            <a:ext cx="8928992" cy="4154984"/>
          </a:xfrm>
          <a:prstGeom prst="rect">
            <a:avLst/>
          </a:prstGeom>
          <a:noFill/>
        </p:spPr>
        <p:txBody>
          <a:bodyPr wrap="square" rtlCol="0">
            <a:spAutoFit/>
          </a:bodyPr>
          <a:lstStyle/>
          <a:p>
            <a:pPr algn="ctr"/>
            <a:r>
              <a:rPr lang="fr-FR" sz="6600" dirty="0">
                <a:solidFill>
                  <a:schemeClr val="bg2">
                    <a:lumMod val="75000"/>
                  </a:schemeClr>
                </a:solidFill>
                <a:latin typeface="Cooper Black" panose="0208090404030B020404" pitchFamily="18" charset="0"/>
              </a:rPr>
              <a:t>Réunion de rentrée</a:t>
            </a:r>
          </a:p>
          <a:p>
            <a:pPr algn="ctr"/>
            <a:r>
              <a:rPr lang="fr-FR" sz="6600" dirty="0">
                <a:solidFill>
                  <a:schemeClr val="bg2">
                    <a:lumMod val="75000"/>
                  </a:schemeClr>
                </a:solidFill>
                <a:latin typeface="Cooper Black" panose="0208090404030B020404" pitchFamily="18" charset="0"/>
              </a:rPr>
              <a:t>2020-2021</a:t>
            </a:r>
          </a:p>
          <a:p>
            <a:pPr algn="ctr"/>
            <a:endParaRPr lang="fr-FR" sz="6600" dirty="0">
              <a:latin typeface="Cooper Black" panose="0208090404030B020404" pitchFamily="18" charset="0"/>
            </a:endParaRPr>
          </a:p>
          <a:p>
            <a:pPr algn="ctr"/>
            <a:r>
              <a:rPr lang="fr-FR" sz="6600" dirty="0">
                <a:solidFill>
                  <a:schemeClr val="tx2">
                    <a:lumMod val="75000"/>
                  </a:schemeClr>
                </a:solidFill>
                <a:latin typeface="Cooper Black" panose="0208090404030B020404" pitchFamily="18" charset="0"/>
              </a:rPr>
              <a:t>TPS/PS</a:t>
            </a:r>
          </a:p>
        </p:txBody>
      </p:sp>
    </p:spTree>
    <p:extLst>
      <p:ext uri="{BB962C8B-B14F-4D97-AF65-F5344CB8AC3E}">
        <p14:creationId xmlns:p14="http://schemas.microsoft.com/office/powerpoint/2010/main" val="43641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034332" y="972319"/>
            <a:ext cx="6781800" cy="936104"/>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Divers</a:t>
            </a:r>
          </a:p>
        </p:txBody>
      </p:sp>
      <p:sp>
        <p:nvSpPr>
          <p:cNvPr id="3" name="ZoneTexte 2"/>
          <p:cNvSpPr txBox="1"/>
          <p:nvPr/>
        </p:nvSpPr>
        <p:spPr>
          <a:xfrm>
            <a:off x="1068748" y="2113410"/>
            <a:ext cx="8712968" cy="4031873"/>
          </a:xfrm>
          <a:prstGeom prst="rect">
            <a:avLst/>
          </a:prstGeom>
          <a:noFill/>
        </p:spPr>
        <p:txBody>
          <a:bodyPr wrap="square" rtlCol="0">
            <a:spAutoFit/>
          </a:bodyPr>
          <a:lstStyle/>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Les TPS-PS vont à la sieste à 13h35. </a:t>
            </a:r>
          </a:p>
          <a:p>
            <a:pPr algn="just"/>
            <a:r>
              <a:rPr lang="fr-FR" sz="3200" dirty="0">
                <a:latin typeface="Script Ecole 2" panose="02000400000000000000" pitchFamily="2" charset="0"/>
                <a:ea typeface="Script Ecole 2" panose="02000400000000000000" pitchFamily="2" charset="0"/>
              </a:rPr>
              <a:t>     </a:t>
            </a: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Après la sieste, les enfants reviennent en classe progressivement.</a:t>
            </a:r>
          </a:p>
          <a:p>
            <a:pPr marL="457200" indent="-457200" algn="just">
              <a:buFont typeface="Wingdings" panose="05000000000000000000" pitchFamily="2" charset="2"/>
              <a:buChar char="Ø"/>
            </a:pPr>
            <a:endParaRPr lang="fr-FR" sz="32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Anniversaires : fêtés une fois par mois</a:t>
            </a:r>
          </a:p>
          <a:p>
            <a:pPr marL="457200" indent="-457200" algn="just">
              <a:buFont typeface="Wingdings" panose="05000000000000000000" pitchFamily="2" charset="2"/>
              <a:buChar char="Ø"/>
            </a:pPr>
            <a:endParaRPr lang="fr-FR" sz="32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Comportement : mis en place progressivement</a:t>
            </a:r>
          </a:p>
        </p:txBody>
      </p:sp>
    </p:spTree>
    <p:extLst>
      <p:ext uri="{BB962C8B-B14F-4D97-AF65-F5344CB8AC3E}">
        <p14:creationId xmlns:p14="http://schemas.microsoft.com/office/powerpoint/2010/main" val="299927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697918"/>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sz="4000" dirty="0">
                <a:latin typeface="Cooper Black" panose="0208090404030B020404" pitchFamily="18" charset="0"/>
              </a:rPr>
              <a:t>Supports de communication</a:t>
            </a:r>
          </a:p>
        </p:txBody>
      </p:sp>
      <p:sp>
        <p:nvSpPr>
          <p:cNvPr id="3" name="ZoneTexte 2"/>
          <p:cNvSpPr txBox="1"/>
          <p:nvPr/>
        </p:nvSpPr>
        <p:spPr>
          <a:xfrm>
            <a:off x="1314252" y="2052439"/>
            <a:ext cx="8352928" cy="3970318"/>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Cahier de liaison</a:t>
            </a:r>
          </a:p>
          <a:p>
            <a:endParaRPr lang="fr-FR" sz="2800" dirty="0">
              <a:latin typeface="Script Ecole 2" panose="02000400000000000000" pitchFamily="2" charset="0"/>
              <a:ea typeface="Script Ecole 2" panose="02000400000000000000" pitchFamily="2" charset="0"/>
            </a:endParaRPr>
          </a:p>
          <a:p>
            <a:pPr marL="457200" indent="-457200">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Cahier de vie de la classe sur le site internet (comptines – photos …)</a:t>
            </a:r>
          </a:p>
          <a:p>
            <a:pPr marL="457200" indent="-457200">
              <a:buFont typeface="Wingdings" panose="05000000000000000000" pitchFamily="2" charset="2"/>
              <a:buChar char="Ø"/>
            </a:pPr>
            <a:endParaRPr lang="fr-FR" sz="2800" dirty="0">
              <a:latin typeface="Script Ecole 2" panose="02000400000000000000" pitchFamily="2" charset="0"/>
              <a:ea typeface="Script Ecole 2" panose="02000400000000000000" pitchFamily="2" charset="0"/>
            </a:endParaRPr>
          </a:p>
          <a:p>
            <a:pPr marL="457200" indent="-457200">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Cahier bonhomme</a:t>
            </a:r>
          </a:p>
          <a:p>
            <a:pPr marL="457200" indent="-457200">
              <a:buFont typeface="Wingdings" panose="05000000000000000000" pitchFamily="2" charset="2"/>
              <a:buChar char="Ø"/>
            </a:pPr>
            <a:endParaRPr lang="fr-FR" sz="2800" dirty="0">
              <a:latin typeface="Script Ecole 2" panose="02000400000000000000" pitchFamily="2" charset="0"/>
              <a:ea typeface="Script Ecole 2" panose="02000400000000000000" pitchFamily="2" charset="0"/>
            </a:endParaRPr>
          </a:p>
          <a:p>
            <a:pPr marL="457200" indent="-457200">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Cahier de NIDOU (notre mascotte)</a:t>
            </a:r>
          </a:p>
          <a:p>
            <a:endParaRPr lang="fr-FR" sz="2800" dirty="0">
              <a:latin typeface="Script Ecole 2" panose="02000400000000000000" pitchFamily="2" charset="0"/>
              <a:ea typeface="Script Ecole 2" panose="02000400000000000000" pitchFamily="2" charset="0"/>
            </a:endParaRPr>
          </a:p>
        </p:txBody>
      </p:sp>
      <p:pic>
        <p:nvPicPr>
          <p:cNvPr id="5" name="Image 4" descr="Une image contenant intérieur, assis, avant, pleine&#10;&#10;Description générée automatiquement">
            <a:extLst>
              <a:ext uri="{FF2B5EF4-FFF2-40B4-BE49-F238E27FC236}">
                <a16:creationId xmlns:a16="http://schemas.microsoft.com/office/drawing/2014/main" id="{C54C291B-8C23-4983-9088-81A1F18304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94333" y="3749154"/>
            <a:ext cx="3396591" cy="2547443"/>
          </a:xfrm>
          <a:prstGeom prst="rect">
            <a:avLst/>
          </a:prstGeom>
        </p:spPr>
      </p:pic>
    </p:spTree>
    <p:extLst>
      <p:ext uri="{BB962C8B-B14F-4D97-AF65-F5344CB8AC3E}">
        <p14:creationId xmlns:p14="http://schemas.microsoft.com/office/powerpoint/2010/main" val="53141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890316" y="748718"/>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Emploi du temps</a:t>
            </a:r>
          </a:p>
        </p:txBody>
      </p:sp>
      <p:graphicFrame>
        <p:nvGraphicFramePr>
          <p:cNvPr id="3" name="Tableau 2"/>
          <p:cNvGraphicFramePr>
            <a:graphicFrameLocks noGrp="1"/>
          </p:cNvGraphicFramePr>
          <p:nvPr>
            <p:extLst>
              <p:ext uri="{D42A27DB-BD31-4B8C-83A1-F6EECF244321}">
                <p14:modId xmlns:p14="http://schemas.microsoft.com/office/powerpoint/2010/main" val="1650819801"/>
              </p:ext>
            </p:extLst>
          </p:nvPr>
        </p:nvGraphicFramePr>
        <p:xfrm>
          <a:off x="2184872" y="1548383"/>
          <a:ext cx="6192688" cy="4982882"/>
        </p:xfrm>
        <a:graphic>
          <a:graphicData uri="http://schemas.openxmlformats.org/drawingml/2006/table">
            <a:tbl>
              <a:tblPr firstRow="1" bandRow="1">
                <a:tableStyleId>{5C22544A-7EE6-4342-B048-85BDC9FD1C3A}</a:tableStyleId>
              </a:tblPr>
              <a:tblGrid>
                <a:gridCol w="1112801">
                  <a:extLst>
                    <a:ext uri="{9D8B030D-6E8A-4147-A177-3AD203B41FA5}">
                      <a16:colId xmlns:a16="http://schemas.microsoft.com/office/drawing/2014/main" val="20000"/>
                    </a:ext>
                  </a:extLst>
                </a:gridCol>
                <a:gridCol w="5079887">
                  <a:extLst>
                    <a:ext uri="{9D8B030D-6E8A-4147-A177-3AD203B41FA5}">
                      <a16:colId xmlns:a16="http://schemas.microsoft.com/office/drawing/2014/main" val="20001"/>
                    </a:ext>
                  </a:extLst>
                </a:gridCol>
              </a:tblGrid>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8h30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marR="0" lvl="0" indent="0" algn="l" defTabSz="1043056"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Script Ecole 2" panose="02000400000000000000" pitchFamily="2" charset="0"/>
                          <a:ea typeface="Script Ecole 2" panose="02000400000000000000" pitchFamily="2" charset="0"/>
                        </a:rPr>
                        <a:t>Accueil </a:t>
                      </a:r>
                      <a:r>
                        <a:rPr lang="fr-FR" sz="1600" b="0" baseline="0" dirty="0">
                          <a:solidFill>
                            <a:schemeClr val="tx1"/>
                          </a:solidFill>
                          <a:latin typeface="Script Ecole 2" panose="02000400000000000000" pitchFamily="2" charset="0"/>
                          <a:ea typeface="Script Ecole 2" panose="02000400000000000000" pitchFamily="2" charset="0"/>
                        </a:rPr>
                        <a:t>/ rituels</a:t>
                      </a:r>
                      <a:endParaRPr lang="fr-FR" sz="1600" b="0" dirty="0">
                        <a:solidFill>
                          <a:schemeClr val="tx1"/>
                        </a:solidFill>
                        <a:latin typeface="Script Ecole 2" panose="02000400000000000000" pitchFamily="2" charset="0"/>
                        <a:ea typeface="Script Ecole 2" panose="02000400000000000000" pitchFamily="2" charset="0"/>
                      </a:endParaRPr>
                    </a:p>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Ateliers  autonomes/  Arts visuels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9h30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Motricité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10h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Ateliers  autonomes/  Arts visuels  </a:t>
                      </a:r>
                    </a:p>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Chants</a:t>
                      </a:r>
                      <a:r>
                        <a:rPr lang="fr-FR" sz="1600" b="0" baseline="0" dirty="0">
                          <a:solidFill>
                            <a:schemeClr val="tx1"/>
                          </a:solidFill>
                          <a:latin typeface="Script Ecole 2" panose="02000400000000000000" pitchFamily="2" charset="0"/>
                          <a:ea typeface="Script Ecole 2" panose="02000400000000000000" pitchFamily="2" charset="0"/>
                        </a:rPr>
                        <a:t> / comptines</a:t>
                      </a:r>
                      <a:endParaRPr lang="fr-FR" sz="1600" b="0" dirty="0">
                        <a:solidFill>
                          <a:schemeClr val="tx1"/>
                        </a:solidFill>
                        <a:latin typeface="Script Ecole 2" panose="02000400000000000000" pitchFamily="2" charset="0"/>
                        <a:ea typeface="Script Ecole 2"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2671">
                <a:tc>
                  <a:txBody>
                    <a:bodyPr/>
                    <a:lstStyle/>
                    <a:p>
                      <a:pPr marL="0" algn="ctr" defTabSz="1043056" rtl="0" eaLnBrk="1" latinLnBrk="0" hangingPunct="1"/>
                      <a:r>
                        <a:rPr lang="fr-FR" sz="1600" b="1" kern="1200" dirty="0">
                          <a:solidFill>
                            <a:schemeClr val="tx1"/>
                          </a:solidFill>
                          <a:latin typeface="Script Ecole 2" panose="02000400000000000000" pitchFamily="2" charset="0"/>
                          <a:ea typeface="Script Ecole 2" panose="02000400000000000000" pitchFamily="2" charset="0"/>
                          <a:cs typeface="+mn-cs"/>
                        </a:rPr>
                        <a:t>10h30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74638" indent="0" algn="l" defTabSz="1043056" rtl="0" eaLnBrk="1" latinLnBrk="0" hangingPunct="1">
                        <a:lnSpc>
                          <a:spcPct val="100000"/>
                        </a:lnSpc>
                      </a:pPr>
                      <a:r>
                        <a:rPr lang="fr-FR" sz="1600" b="0" kern="1200" dirty="0">
                          <a:solidFill>
                            <a:schemeClr val="tx1"/>
                          </a:solidFill>
                          <a:latin typeface="Script Ecole 2" panose="02000400000000000000" pitchFamily="2" charset="0"/>
                          <a:ea typeface="Script Ecole 2" panose="02000400000000000000" pitchFamily="2" charset="0"/>
                          <a:cs typeface="+mn-cs"/>
                        </a:rPr>
                        <a:t>Récréation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11h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Ateliers  autonomes/  Arts visuels  </a:t>
                      </a:r>
                    </a:p>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Chants</a:t>
                      </a:r>
                      <a:r>
                        <a:rPr lang="fr-FR" sz="1600" b="0" baseline="0" dirty="0">
                          <a:solidFill>
                            <a:schemeClr val="tx1"/>
                          </a:solidFill>
                          <a:latin typeface="Script Ecole 2" panose="02000400000000000000" pitchFamily="2" charset="0"/>
                          <a:ea typeface="Script Ecole 2" panose="02000400000000000000" pitchFamily="2" charset="0"/>
                        </a:rPr>
                        <a:t> / comptines / lectures </a:t>
                      </a:r>
                      <a:endParaRPr lang="fr-FR" sz="1600" b="0" dirty="0">
                        <a:solidFill>
                          <a:schemeClr val="tx1"/>
                        </a:solidFill>
                        <a:latin typeface="Script Ecole 2" panose="02000400000000000000" pitchFamily="2" charset="0"/>
                        <a:ea typeface="Script Ecole 2"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4901">
                <a:tc>
                  <a:txBody>
                    <a:bodyPr/>
                    <a:lstStyle/>
                    <a:p>
                      <a:pPr algn="ctr"/>
                      <a:endParaRPr lang="fr-FR" sz="900" b="1" dirty="0">
                        <a:solidFill>
                          <a:schemeClr val="tx1"/>
                        </a:solidFill>
                        <a:latin typeface="Script Ecole 2" panose="02000400000000000000" pitchFamily="2" charset="0"/>
                        <a:ea typeface="Script Ecole 2" panose="020004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fr-FR" sz="900" b="0" dirty="0">
                        <a:solidFill>
                          <a:schemeClr val="tx1"/>
                        </a:solidFill>
                        <a:latin typeface="Script Ecole 2" panose="02000400000000000000" pitchFamily="2" charset="0"/>
                        <a:ea typeface="Script Ecole 2" panose="020004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119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13h45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Sieste</a:t>
                      </a:r>
                      <a:r>
                        <a:rPr lang="fr-FR" sz="1600" b="0" baseline="0" dirty="0">
                          <a:solidFill>
                            <a:schemeClr val="tx1"/>
                          </a:solidFill>
                          <a:latin typeface="Script Ecole 2" panose="02000400000000000000" pitchFamily="2" charset="0"/>
                          <a:ea typeface="Script Ecole 2" panose="02000400000000000000" pitchFamily="2" charset="0"/>
                        </a:rPr>
                        <a:t> 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1860">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15h00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Récréation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15h30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Ateliers  autonomes/  Arts visuels  </a:t>
                      </a:r>
                    </a:p>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Chants</a:t>
                      </a:r>
                      <a:r>
                        <a:rPr lang="fr-FR" sz="1600" b="0" baseline="0" dirty="0">
                          <a:solidFill>
                            <a:schemeClr val="tx1"/>
                          </a:solidFill>
                          <a:latin typeface="Script Ecole 2" panose="02000400000000000000" pitchFamily="2" charset="0"/>
                          <a:ea typeface="Script Ecole 2" panose="02000400000000000000" pitchFamily="2" charset="0"/>
                        </a:rPr>
                        <a:t> / comptines / rituels</a:t>
                      </a:r>
                      <a:endParaRPr lang="fr-FR" sz="1600" b="0" dirty="0">
                        <a:solidFill>
                          <a:schemeClr val="tx1"/>
                        </a:solidFill>
                        <a:latin typeface="Script Ecole 2" panose="02000400000000000000" pitchFamily="2" charset="0"/>
                        <a:ea typeface="Script Ecole 2"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92523">
                <a:tc>
                  <a:txBody>
                    <a:bodyPr/>
                    <a:lstStyle/>
                    <a:p>
                      <a:pPr algn="ctr"/>
                      <a:r>
                        <a:rPr lang="fr-FR" sz="1600" b="1" dirty="0">
                          <a:solidFill>
                            <a:schemeClr val="tx1"/>
                          </a:solidFill>
                          <a:latin typeface="Script Ecole 2" panose="02000400000000000000" pitchFamily="2" charset="0"/>
                          <a:ea typeface="Script Ecole 2" panose="02000400000000000000" pitchFamily="2" charset="0"/>
                        </a:rPr>
                        <a:t>16h30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638" indent="0">
                        <a:lnSpc>
                          <a:spcPct val="100000"/>
                        </a:lnSpc>
                      </a:pPr>
                      <a:r>
                        <a:rPr lang="fr-FR" sz="1600" b="0" dirty="0">
                          <a:solidFill>
                            <a:schemeClr val="tx1"/>
                          </a:solidFill>
                          <a:latin typeface="Script Ecole 2" panose="02000400000000000000" pitchFamily="2" charset="0"/>
                          <a:ea typeface="Script Ecole 2" panose="02000400000000000000" pitchFamily="2" charset="0"/>
                        </a:rPr>
                        <a:t>Fin</a:t>
                      </a:r>
                      <a:r>
                        <a:rPr lang="fr-FR" sz="1600" b="0" baseline="0" dirty="0">
                          <a:solidFill>
                            <a:schemeClr val="tx1"/>
                          </a:solidFill>
                          <a:latin typeface="Script Ecole 2" panose="02000400000000000000" pitchFamily="2" charset="0"/>
                          <a:ea typeface="Script Ecole 2" panose="02000400000000000000" pitchFamily="2" charset="0"/>
                        </a:rPr>
                        <a:t> de la classe</a:t>
                      </a:r>
                      <a:endParaRPr lang="fr-FR" sz="1600" b="0" dirty="0">
                        <a:solidFill>
                          <a:schemeClr val="tx1"/>
                        </a:solidFill>
                        <a:latin typeface="Script Ecole 2" panose="02000400000000000000" pitchFamily="2" charset="0"/>
                        <a:ea typeface="Script Ecole 2"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440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intérieur, personne, assis, enfant&#10;&#10;Description générée automatiquement">
            <a:extLst>
              <a:ext uri="{FF2B5EF4-FFF2-40B4-BE49-F238E27FC236}">
                <a16:creationId xmlns:a16="http://schemas.microsoft.com/office/drawing/2014/main" id="{D86F9B4D-49BE-4A6B-B315-BE1501BC3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39035" y="1228874"/>
            <a:ext cx="3204569" cy="2403427"/>
          </a:xfrm>
          <a:prstGeom prst="rect">
            <a:avLst/>
          </a:prstGeom>
        </p:spPr>
      </p:pic>
      <p:pic>
        <p:nvPicPr>
          <p:cNvPr id="7" name="Image 6" descr="Une image contenant personne, intérieur, table, garçon&#10;&#10;Description générée automatiquement">
            <a:extLst>
              <a:ext uri="{FF2B5EF4-FFF2-40B4-BE49-F238E27FC236}">
                <a16:creationId xmlns:a16="http://schemas.microsoft.com/office/drawing/2014/main" id="{DE5D7027-DC92-4ED3-86AA-795AA57C5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70521">
            <a:off x="6549749" y="3716884"/>
            <a:ext cx="3204568" cy="2403426"/>
          </a:xfrm>
          <a:prstGeom prst="rect">
            <a:avLst/>
          </a:prstGeom>
        </p:spPr>
      </p:pic>
      <p:pic>
        <p:nvPicPr>
          <p:cNvPr id="11" name="Image 10" descr="Une image contenant intérieur, ordinateur, petit, portable&#10;&#10;Description générée automatiquement">
            <a:extLst>
              <a:ext uri="{FF2B5EF4-FFF2-40B4-BE49-F238E27FC236}">
                <a16:creationId xmlns:a16="http://schemas.microsoft.com/office/drawing/2014/main" id="{6423CD4A-22C5-453E-A9BE-D67B2D7B8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93374">
            <a:off x="989031" y="1305040"/>
            <a:ext cx="3237840" cy="2428380"/>
          </a:xfrm>
          <a:prstGeom prst="rect">
            <a:avLst/>
          </a:prstGeom>
        </p:spPr>
      </p:pic>
      <p:pic>
        <p:nvPicPr>
          <p:cNvPr id="13" name="Image 12" descr="Une image contenant personne, intérieur, homme, table&#10;&#10;Description générée automatiquement">
            <a:extLst>
              <a:ext uri="{FF2B5EF4-FFF2-40B4-BE49-F238E27FC236}">
                <a16:creationId xmlns:a16="http://schemas.microsoft.com/office/drawing/2014/main" id="{937BB356-56B7-450C-B1F5-0AC5765F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16886">
            <a:off x="3752666" y="3634263"/>
            <a:ext cx="2916533" cy="2187400"/>
          </a:xfrm>
          <a:prstGeom prst="rect">
            <a:avLst/>
          </a:prstGeom>
        </p:spPr>
      </p:pic>
      <p:pic>
        <p:nvPicPr>
          <p:cNvPr id="15" name="Image 14" descr="Une image contenant intérieur, personne, enfant, assis&#10;&#10;Description générée automatiquement">
            <a:extLst>
              <a:ext uri="{FF2B5EF4-FFF2-40B4-BE49-F238E27FC236}">
                <a16:creationId xmlns:a16="http://schemas.microsoft.com/office/drawing/2014/main" id="{3A590D07-902C-4D3C-A863-7B6BD1EADD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4911">
            <a:off x="1067357" y="4218408"/>
            <a:ext cx="2867488" cy="2150616"/>
          </a:xfrm>
          <a:prstGeom prst="rect">
            <a:avLst/>
          </a:prstGeom>
        </p:spPr>
      </p:pic>
    </p:spTree>
    <p:extLst>
      <p:ext uri="{BB962C8B-B14F-4D97-AF65-F5344CB8AC3E}">
        <p14:creationId xmlns:p14="http://schemas.microsoft.com/office/powerpoint/2010/main" val="281025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Projets</a:t>
            </a:r>
          </a:p>
        </p:txBody>
      </p:sp>
      <p:sp>
        <p:nvSpPr>
          <p:cNvPr id="3" name="Rectangle 2"/>
          <p:cNvSpPr/>
          <p:nvPr/>
        </p:nvSpPr>
        <p:spPr>
          <a:xfrm>
            <a:off x="1170236" y="1980432"/>
            <a:ext cx="8424936" cy="4154984"/>
          </a:xfrm>
          <a:prstGeom prst="rect">
            <a:avLst/>
          </a:prstGeom>
        </p:spPr>
        <p:txBody>
          <a:bodyPr wrap="square">
            <a:spAutoFit/>
          </a:bodyPr>
          <a:lstStyle/>
          <a:p>
            <a:pPr marL="274638" indent="0"/>
            <a:r>
              <a:rPr lang="fr-FR" sz="2400" dirty="0">
                <a:latin typeface="Script Ecole 2" panose="02000400000000000000" pitchFamily="2" charset="0"/>
                <a:ea typeface="Script Ecole 2" panose="02000400000000000000" pitchFamily="2" charset="0"/>
              </a:rPr>
              <a:t>5 périodes =  5 continents (en lien avec toutes les classes)</a:t>
            </a:r>
          </a:p>
          <a:p>
            <a:pPr marL="274638" indent="0"/>
            <a:r>
              <a:rPr lang="fr-FR" sz="2400" dirty="0">
                <a:latin typeface="Script Ecole 2" panose="02000400000000000000" pitchFamily="2" charset="0"/>
                <a:ea typeface="Script Ecole 2" panose="02000400000000000000" pitchFamily="2" charset="0"/>
              </a:rPr>
              <a:t>	musique, cuisine, arts, voyages, …</a:t>
            </a:r>
          </a:p>
          <a:p>
            <a:pPr marL="274638" indent="0"/>
            <a:endParaRPr lang="fr-FR" sz="2400" dirty="0">
              <a:latin typeface="Script Ecole 2" panose="02000400000000000000" pitchFamily="2" charset="0"/>
              <a:ea typeface="Script Ecole 2" panose="02000400000000000000" pitchFamily="2" charset="0"/>
            </a:endParaRPr>
          </a:p>
          <a:p>
            <a:pPr marL="274638" indent="0"/>
            <a:r>
              <a:rPr lang="fr-FR" sz="2400" dirty="0">
                <a:latin typeface="Script Ecole 2" panose="02000400000000000000" pitchFamily="2" charset="0"/>
                <a:ea typeface="Script Ecole 2" panose="02000400000000000000" pitchFamily="2" charset="0"/>
              </a:rPr>
              <a:t>Projet de rentrée : livre « Mon premier jour d’école »</a:t>
            </a:r>
          </a:p>
          <a:p>
            <a:pPr marL="274638" indent="0"/>
            <a:endParaRPr lang="fr-FR" sz="2400" dirty="0">
              <a:latin typeface="Script Ecole 2" panose="02000400000000000000" pitchFamily="2" charset="0"/>
              <a:ea typeface="Script Ecole 2" panose="02000400000000000000" pitchFamily="2" charset="0"/>
            </a:endParaRPr>
          </a:p>
          <a:p>
            <a:pPr marL="274638" indent="0"/>
            <a:r>
              <a:rPr lang="fr-FR" sz="2400" dirty="0">
                <a:latin typeface="Script Ecole 2" panose="02000400000000000000" pitchFamily="2" charset="0"/>
                <a:ea typeface="Script Ecole 2" panose="02000400000000000000" pitchFamily="2" charset="0"/>
              </a:rPr>
              <a:t>Développement durable</a:t>
            </a:r>
          </a:p>
          <a:p>
            <a:pPr marL="274638" indent="0"/>
            <a:endParaRPr lang="fr-FR" sz="2400" dirty="0">
              <a:latin typeface="Script Ecole 2" panose="02000400000000000000" pitchFamily="2" charset="0"/>
              <a:ea typeface="Script Ecole 2" panose="02000400000000000000" pitchFamily="2" charset="0"/>
            </a:endParaRPr>
          </a:p>
          <a:p>
            <a:pPr marL="274638" indent="0"/>
            <a:r>
              <a:rPr lang="fr-FR" sz="2400" dirty="0">
                <a:latin typeface="Script Ecole 2" panose="02000400000000000000" pitchFamily="2" charset="0"/>
                <a:ea typeface="Script Ecole 2" panose="02000400000000000000" pitchFamily="2" charset="0"/>
              </a:rPr>
              <a:t>Lire et Faire Lire : lecture plaisir</a:t>
            </a:r>
          </a:p>
          <a:p>
            <a:pPr marL="274638" indent="0"/>
            <a:endParaRPr lang="fr-FR" sz="2400" dirty="0">
              <a:latin typeface="Script Ecole 2" panose="02000400000000000000" pitchFamily="2" charset="0"/>
              <a:ea typeface="Script Ecole 2" panose="02000400000000000000" pitchFamily="2" charset="0"/>
            </a:endParaRPr>
          </a:p>
          <a:p>
            <a:pPr marL="274638" indent="0"/>
            <a:r>
              <a:rPr lang="fr-FR" sz="2400" dirty="0">
                <a:latin typeface="Script Ecole 2" panose="02000400000000000000" pitchFamily="2" charset="0"/>
                <a:ea typeface="Script Ecole 2" panose="02000400000000000000" pitchFamily="2" charset="0"/>
              </a:rPr>
              <a:t>Emotions : thème abordé en période 2</a:t>
            </a:r>
          </a:p>
          <a:p>
            <a:pPr marL="274638" indent="0"/>
            <a:endParaRPr lang="fr-FR" sz="24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318649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55800" y="723318"/>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Les programmes</a:t>
            </a:r>
          </a:p>
        </p:txBody>
      </p:sp>
      <p:sp>
        <p:nvSpPr>
          <p:cNvPr id="3" name="Rectangle 2"/>
          <p:cNvSpPr/>
          <p:nvPr/>
        </p:nvSpPr>
        <p:spPr>
          <a:xfrm>
            <a:off x="1026220" y="1813130"/>
            <a:ext cx="8856984" cy="3970318"/>
          </a:xfrm>
          <a:prstGeom prst="rect">
            <a:avLst/>
          </a:prstGeom>
        </p:spPr>
        <p:txBody>
          <a:bodyPr wrap="square">
            <a:spAutoFit/>
          </a:bodyPr>
          <a:lstStyle/>
          <a:p>
            <a:pPr marL="342900" indent="-3429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Les programmes de 2015</a:t>
            </a:r>
          </a:p>
          <a:p>
            <a:r>
              <a:rPr lang="fr-FR" sz="2400" dirty="0">
                <a:latin typeface="Script Ecole 2" panose="02000400000000000000" pitchFamily="2" charset="0"/>
                <a:ea typeface="Script Ecole 2" panose="02000400000000000000" pitchFamily="2" charset="0"/>
              </a:rPr>
              <a:t>     5 domaines :</a:t>
            </a:r>
          </a:p>
          <a:p>
            <a:pPr marL="1079500" indent="-355600">
              <a:buFont typeface="Arial" panose="020B0604020202020204" pitchFamily="34" charset="0"/>
              <a:buChar char="•"/>
            </a:pPr>
            <a:r>
              <a:rPr lang="fr-FR" sz="1800" dirty="0">
                <a:latin typeface="Script Ecole 2" panose="02000400000000000000" pitchFamily="2" charset="0"/>
                <a:ea typeface="Script Ecole 2" panose="02000400000000000000" pitchFamily="2" charset="0"/>
              </a:rPr>
              <a:t>Mobilisation du langage dans toutes ses dimensions.</a:t>
            </a:r>
          </a:p>
          <a:p>
            <a:pPr marL="1079500" indent="-355600">
              <a:buFont typeface="Arial" panose="020B0604020202020204" pitchFamily="34" charset="0"/>
              <a:buChar char="•"/>
            </a:pPr>
            <a:r>
              <a:rPr lang="fr-FR" sz="1800" dirty="0">
                <a:latin typeface="Script Ecole 2" panose="02000400000000000000" pitchFamily="2" charset="0"/>
                <a:ea typeface="Script Ecole 2" panose="02000400000000000000" pitchFamily="2" charset="0"/>
              </a:rPr>
              <a:t>Agir, s’exprimer et comprendre à travers l’activité physique.</a:t>
            </a:r>
          </a:p>
          <a:p>
            <a:pPr marL="1079500" indent="-355600">
              <a:buFont typeface="Arial" panose="020B0604020202020204" pitchFamily="34" charset="0"/>
              <a:buChar char="•"/>
            </a:pPr>
            <a:r>
              <a:rPr lang="fr-FR" sz="1800" dirty="0">
                <a:latin typeface="Script Ecole 2" panose="02000400000000000000" pitchFamily="2" charset="0"/>
                <a:ea typeface="Script Ecole 2" panose="02000400000000000000" pitchFamily="2" charset="0"/>
              </a:rPr>
              <a:t>Agir, s’exprimer et comprendre à travers l’activité artistique.</a:t>
            </a:r>
          </a:p>
          <a:p>
            <a:pPr marL="1079500" indent="-355600">
              <a:buFont typeface="Arial" panose="020B0604020202020204" pitchFamily="34" charset="0"/>
              <a:buChar char="•"/>
            </a:pPr>
            <a:r>
              <a:rPr lang="fr-FR" sz="1800" dirty="0">
                <a:latin typeface="Script Ecole 2" panose="02000400000000000000" pitchFamily="2" charset="0"/>
                <a:ea typeface="Script Ecole 2" panose="02000400000000000000" pitchFamily="2" charset="0"/>
              </a:rPr>
              <a:t>Construire les 1ers outils pour structurer sa pensée (maths)</a:t>
            </a:r>
          </a:p>
          <a:p>
            <a:pPr marL="1079500" indent="-355600">
              <a:buFont typeface="Arial" panose="020B0604020202020204" pitchFamily="34" charset="0"/>
              <a:buChar char="•"/>
            </a:pPr>
            <a:r>
              <a:rPr lang="fr-FR" sz="1800" dirty="0">
                <a:latin typeface="Script Ecole 2" panose="02000400000000000000" pitchFamily="2" charset="0"/>
                <a:ea typeface="Script Ecole 2" panose="02000400000000000000" pitchFamily="2" charset="0"/>
              </a:rPr>
              <a:t>Explorer le monde.</a:t>
            </a:r>
          </a:p>
          <a:p>
            <a:pPr marL="1079500" indent="-355600">
              <a:buFont typeface="Arial" panose="020B0604020202020204" pitchFamily="34" charset="0"/>
              <a:buChar char="•"/>
            </a:pPr>
            <a:endParaRPr lang="fr-FR" sz="1800" dirty="0">
              <a:latin typeface="Script Ecole 2" panose="02000400000000000000" pitchFamily="2" charset="0"/>
              <a:ea typeface="Script Ecole 2" panose="02000400000000000000" pitchFamily="2" charset="0"/>
            </a:endParaRPr>
          </a:p>
          <a:p>
            <a:pPr marL="457200" indent="-4572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Pas de fiches et mise en avant de l’apprentissage par le jeu et la manipulation.</a:t>
            </a:r>
          </a:p>
          <a:p>
            <a:pPr marL="457200" indent="-4572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 Ateliers autonomes</a:t>
            </a:r>
          </a:p>
        </p:txBody>
      </p:sp>
    </p:spTree>
    <p:extLst>
      <p:ext uri="{BB962C8B-B14F-4D97-AF65-F5344CB8AC3E}">
        <p14:creationId xmlns:p14="http://schemas.microsoft.com/office/powerpoint/2010/main" val="117107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plancher, personne, intérieur, enfant&#10;&#10;Description générée automatiquement">
            <a:extLst>
              <a:ext uri="{FF2B5EF4-FFF2-40B4-BE49-F238E27FC236}">
                <a16:creationId xmlns:a16="http://schemas.microsoft.com/office/drawing/2014/main" id="{D4BA0D90-D028-41CC-AE20-59889FC45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86678">
            <a:off x="1092807" y="1168848"/>
            <a:ext cx="3492564" cy="2619424"/>
          </a:xfrm>
          <a:prstGeom prst="rect">
            <a:avLst/>
          </a:prstGeom>
        </p:spPr>
      </p:pic>
      <p:pic>
        <p:nvPicPr>
          <p:cNvPr id="12" name="Image 11" descr="Une image contenant enfant, jeune, garçon, petit&#10;&#10;Description générée automatiquement">
            <a:extLst>
              <a:ext uri="{FF2B5EF4-FFF2-40B4-BE49-F238E27FC236}">
                <a16:creationId xmlns:a16="http://schemas.microsoft.com/office/drawing/2014/main" id="{4551215B-C630-4941-8885-EA418D686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839" y="3636615"/>
            <a:ext cx="4080735" cy="3060552"/>
          </a:xfrm>
          <a:prstGeom prst="rect">
            <a:avLst/>
          </a:prstGeom>
        </p:spPr>
      </p:pic>
      <p:pic>
        <p:nvPicPr>
          <p:cNvPr id="14" name="Image 13" descr="Une image contenant personne, enfant, garçon, intérieur&#10;&#10;Description générée automatiquement">
            <a:extLst>
              <a:ext uri="{FF2B5EF4-FFF2-40B4-BE49-F238E27FC236}">
                <a16:creationId xmlns:a16="http://schemas.microsoft.com/office/drawing/2014/main" id="{68D7CEE8-03C9-4C8A-BBC1-1C853D511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5571">
            <a:off x="6828594" y="1053135"/>
            <a:ext cx="2856869" cy="2142652"/>
          </a:xfrm>
          <a:prstGeom prst="rect">
            <a:avLst/>
          </a:prstGeom>
        </p:spPr>
      </p:pic>
      <p:pic>
        <p:nvPicPr>
          <p:cNvPr id="16" name="Image 15" descr="Une image contenant intérieur, table, enfant, petit&#10;&#10;Description générée automatiquement">
            <a:extLst>
              <a:ext uri="{FF2B5EF4-FFF2-40B4-BE49-F238E27FC236}">
                <a16:creationId xmlns:a16="http://schemas.microsoft.com/office/drawing/2014/main" id="{28A695FF-D9F0-47D4-941C-CEB8DA12DC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6181" y="3960440"/>
            <a:ext cx="3792704" cy="2844528"/>
          </a:xfrm>
          <a:prstGeom prst="rect">
            <a:avLst/>
          </a:prstGeom>
        </p:spPr>
      </p:pic>
      <p:pic>
        <p:nvPicPr>
          <p:cNvPr id="18" name="Image 17" descr="Une image contenant enfant, intérieur, personne, petit&#10;&#10;Description générée automatiquement">
            <a:extLst>
              <a:ext uri="{FF2B5EF4-FFF2-40B4-BE49-F238E27FC236}">
                <a16:creationId xmlns:a16="http://schemas.microsoft.com/office/drawing/2014/main" id="{4FBF398E-C9D0-46C5-91DB-0298B69E76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7981" y="1070323"/>
            <a:ext cx="3250844" cy="2438133"/>
          </a:xfrm>
          <a:prstGeom prst="rect">
            <a:avLst/>
          </a:prstGeom>
        </p:spPr>
      </p:pic>
    </p:spTree>
    <p:extLst>
      <p:ext uri="{BB962C8B-B14F-4D97-AF65-F5344CB8AC3E}">
        <p14:creationId xmlns:p14="http://schemas.microsoft.com/office/powerpoint/2010/main" val="386747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36676" y="612279"/>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Livret / évaluation</a:t>
            </a:r>
          </a:p>
        </p:txBody>
      </p:sp>
      <p:sp>
        <p:nvSpPr>
          <p:cNvPr id="3" name="ZoneTexte 2"/>
          <p:cNvSpPr txBox="1"/>
          <p:nvPr/>
        </p:nvSpPr>
        <p:spPr>
          <a:xfrm>
            <a:off x="1602284" y="2340471"/>
            <a:ext cx="7416824" cy="2385268"/>
          </a:xfrm>
          <a:prstGeom prst="rect">
            <a:avLst/>
          </a:prstGeom>
          <a:noFill/>
        </p:spPr>
        <p:txBody>
          <a:bodyPr wrap="square" rtlCol="0">
            <a:spAutoFit/>
          </a:bodyPr>
          <a:lstStyle/>
          <a:p>
            <a:pPr marL="342900" indent="-342900">
              <a:buFontTx/>
              <a:buChar char="-"/>
            </a:pPr>
            <a:r>
              <a:rPr lang="fr-FR" sz="3200" dirty="0"/>
              <a:t>Livret d’évaluation (toute la maternelle de l’école)</a:t>
            </a:r>
          </a:p>
          <a:p>
            <a:pPr marL="342900" indent="-342900">
              <a:buFontTx/>
              <a:buChar char="-"/>
            </a:pPr>
            <a:endParaRPr lang="fr-FR" sz="3200" dirty="0"/>
          </a:p>
          <a:p>
            <a:r>
              <a:rPr lang="fr-FR" sz="3200" dirty="0"/>
              <a:t> sous forme de cahier de réussite</a:t>
            </a:r>
          </a:p>
          <a:p>
            <a:pPr marL="342900" indent="-342900">
              <a:buFontTx/>
              <a:buChar char="-"/>
            </a:pPr>
            <a:endParaRPr lang="fr-FR" dirty="0"/>
          </a:p>
        </p:txBody>
      </p:sp>
    </p:spTree>
    <p:extLst>
      <p:ext uri="{BB962C8B-B14F-4D97-AF65-F5344CB8AC3E}">
        <p14:creationId xmlns:p14="http://schemas.microsoft.com/office/powerpoint/2010/main" val="318803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enfant, intérieur, petit, assis&#10;&#10;Description générée automatiquement">
            <a:extLst>
              <a:ext uri="{FF2B5EF4-FFF2-40B4-BE49-F238E27FC236}">
                <a16:creationId xmlns:a16="http://schemas.microsoft.com/office/drawing/2014/main" id="{78AAE3FE-06E1-40A0-A71C-86F2960AD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20" y="2196455"/>
            <a:ext cx="5328592" cy="3996444"/>
          </a:xfrm>
          <a:prstGeom prst="rect">
            <a:avLst/>
          </a:prstGeom>
        </p:spPr>
      </p:pic>
      <p:pic>
        <p:nvPicPr>
          <p:cNvPr id="6" name="Image 5" descr="Une image contenant intérieur, personne, enfant, garçon&#10;&#10;Description générée automatiquement">
            <a:extLst>
              <a:ext uri="{FF2B5EF4-FFF2-40B4-BE49-F238E27FC236}">
                <a16:creationId xmlns:a16="http://schemas.microsoft.com/office/drawing/2014/main" id="{6B7AC65C-AA9C-4D68-BF19-D6F737A22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770" y="1485271"/>
            <a:ext cx="4788672" cy="3591504"/>
          </a:xfrm>
          <a:prstGeom prst="rect">
            <a:avLst/>
          </a:prstGeom>
        </p:spPr>
      </p:pic>
    </p:spTree>
    <p:extLst>
      <p:ext uri="{BB962C8B-B14F-4D97-AF65-F5344CB8AC3E}">
        <p14:creationId xmlns:p14="http://schemas.microsoft.com/office/powerpoint/2010/main" val="117203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1828" y="724516"/>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Les RDV</a:t>
            </a:r>
          </a:p>
        </p:txBody>
      </p:sp>
      <p:sp>
        <p:nvSpPr>
          <p:cNvPr id="3" name="Rectangle 2"/>
          <p:cNvSpPr/>
          <p:nvPr/>
        </p:nvSpPr>
        <p:spPr>
          <a:xfrm>
            <a:off x="1141388" y="1980431"/>
            <a:ext cx="8496944" cy="3970318"/>
          </a:xfrm>
          <a:prstGeom prst="rect">
            <a:avLst/>
          </a:prstGeom>
        </p:spPr>
        <p:txBody>
          <a:bodyPr wrap="square">
            <a:spAutoFit/>
          </a:bodyPr>
          <a:lstStyle/>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Nous sommes toujours disponibles pour parler de votre enfant … Mais pas à n’importe quelle heure !</a:t>
            </a:r>
          </a:p>
          <a:p>
            <a:pPr algn="just"/>
            <a:endParaRPr lang="fr-FR" sz="28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Afin de trouver un jour et une heure qui conviennent à tout le monde, il est mieux de programmer les RDV quelques jours à l’avance.</a:t>
            </a:r>
          </a:p>
          <a:p>
            <a:pPr algn="just"/>
            <a:r>
              <a:rPr lang="fr-FR" sz="2800" dirty="0">
                <a:latin typeface="Script Ecole 2" panose="02000400000000000000" pitchFamily="2" charset="0"/>
                <a:ea typeface="Script Ecole 2" panose="02000400000000000000" pitchFamily="2" charset="0"/>
              </a:rPr>
              <a:t>        </a:t>
            </a:r>
          </a:p>
        </p:txBody>
      </p:sp>
    </p:spTree>
    <p:extLst>
      <p:ext uri="{BB962C8B-B14F-4D97-AF65-F5344CB8AC3E}">
        <p14:creationId xmlns:p14="http://schemas.microsoft.com/office/powerpoint/2010/main" val="130110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900311"/>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Les horaires</a:t>
            </a:r>
          </a:p>
        </p:txBody>
      </p:sp>
      <p:sp>
        <p:nvSpPr>
          <p:cNvPr id="3" name="ZoneTexte 2"/>
          <p:cNvSpPr txBox="1"/>
          <p:nvPr/>
        </p:nvSpPr>
        <p:spPr>
          <a:xfrm>
            <a:off x="1242244" y="4860751"/>
            <a:ext cx="8352928" cy="1569660"/>
          </a:xfrm>
          <a:prstGeom prst="rect">
            <a:avLst/>
          </a:prstGeom>
          <a:noFill/>
        </p:spPr>
        <p:txBody>
          <a:bodyPr wrap="square" rtlCol="0">
            <a:spAutoFit/>
          </a:bodyPr>
          <a:lstStyle/>
          <a:p>
            <a:endParaRPr lang="fr-FR" sz="2400" dirty="0">
              <a:latin typeface="Script Ecole 2" panose="02000400000000000000" pitchFamily="2" charset="0"/>
              <a:ea typeface="Script Ecole 2" panose="02000400000000000000" pitchFamily="2" charset="0"/>
              <a:cs typeface="Chalkboard"/>
            </a:endParaRPr>
          </a:p>
          <a:p>
            <a:r>
              <a:rPr lang="fr-FR" sz="2400" dirty="0">
                <a:latin typeface="Script Ecole 2" panose="02000400000000000000" pitchFamily="2" charset="0"/>
                <a:ea typeface="Script Ecole 2" panose="02000400000000000000" pitchFamily="2" charset="0"/>
                <a:cs typeface="Chalkboard"/>
              </a:rPr>
              <a:t>L’accueil en classe se fait à partir de 8h15.</a:t>
            </a:r>
          </a:p>
          <a:p>
            <a:r>
              <a:rPr lang="fr-FR" sz="2400" dirty="0">
                <a:latin typeface="Script Ecole 2" panose="02000400000000000000" pitchFamily="2" charset="0"/>
                <a:ea typeface="Script Ecole 2" panose="02000400000000000000" pitchFamily="2" charset="0"/>
                <a:cs typeface="Chalkboard"/>
              </a:rPr>
              <a:t>L’accueil pour la sieste se fait à 13h35.</a:t>
            </a:r>
          </a:p>
          <a:p>
            <a:endParaRPr lang="fr-FR" sz="2400" dirty="0">
              <a:latin typeface="Script Ecole 2" panose="02000400000000000000" pitchFamily="2" charset="0"/>
              <a:ea typeface="Script Ecole 2" panose="02000400000000000000" pitchFamily="2" charset="0"/>
              <a:cs typeface="Impact"/>
            </a:endParaRPr>
          </a:p>
        </p:txBody>
      </p:sp>
      <p:graphicFrame>
        <p:nvGraphicFramePr>
          <p:cNvPr id="4" name="Tableau 3"/>
          <p:cNvGraphicFramePr>
            <a:graphicFrameLocks noGrp="1"/>
          </p:cNvGraphicFramePr>
          <p:nvPr>
            <p:extLst>
              <p:ext uri="{D42A27DB-BD31-4B8C-83A1-F6EECF244321}">
                <p14:modId xmlns:p14="http://schemas.microsoft.com/office/powerpoint/2010/main" val="3090086460"/>
              </p:ext>
            </p:extLst>
          </p:nvPr>
        </p:nvGraphicFramePr>
        <p:xfrm>
          <a:off x="1032743" y="2268464"/>
          <a:ext cx="8640961" cy="2088231"/>
        </p:xfrm>
        <a:graphic>
          <a:graphicData uri="http://schemas.openxmlformats.org/drawingml/2006/table">
            <a:tbl>
              <a:tblPr firstRow="1" bandRow="1">
                <a:tableStyleId>{0505E3EF-67EA-436B-97B2-0124C06EBD24}</a:tableStyleId>
              </a:tblPr>
              <a:tblGrid>
                <a:gridCol w="1433637">
                  <a:extLst>
                    <a:ext uri="{9D8B030D-6E8A-4147-A177-3AD203B41FA5}">
                      <a16:colId xmlns:a16="http://schemas.microsoft.com/office/drawing/2014/main" val="20000"/>
                    </a:ext>
                  </a:extLst>
                </a:gridCol>
                <a:gridCol w="1540541">
                  <a:extLst>
                    <a:ext uri="{9D8B030D-6E8A-4147-A177-3AD203B41FA5}">
                      <a16:colId xmlns:a16="http://schemas.microsoft.com/office/drawing/2014/main" val="20001"/>
                    </a:ext>
                  </a:extLst>
                </a:gridCol>
                <a:gridCol w="1971982">
                  <a:extLst>
                    <a:ext uri="{9D8B030D-6E8A-4147-A177-3AD203B41FA5}">
                      <a16:colId xmlns:a16="http://schemas.microsoft.com/office/drawing/2014/main" val="20002"/>
                    </a:ext>
                  </a:extLst>
                </a:gridCol>
                <a:gridCol w="1971982">
                  <a:extLst>
                    <a:ext uri="{9D8B030D-6E8A-4147-A177-3AD203B41FA5}">
                      <a16:colId xmlns:a16="http://schemas.microsoft.com/office/drawing/2014/main" val="20003"/>
                    </a:ext>
                  </a:extLst>
                </a:gridCol>
                <a:gridCol w="1722819">
                  <a:extLst>
                    <a:ext uri="{9D8B030D-6E8A-4147-A177-3AD203B41FA5}">
                      <a16:colId xmlns:a16="http://schemas.microsoft.com/office/drawing/2014/main" val="20004"/>
                    </a:ext>
                  </a:extLst>
                </a:gridCol>
              </a:tblGrid>
              <a:tr h="576063">
                <a:tc>
                  <a:txBody>
                    <a:bodyPr/>
                    <a:lstStyle/>
                    <a:p>
                      <a:pPr algn="ctr"/>
                      <a:r>
                        <a:rPr lang="fr-FR" sz="2000" b="1" dirty="0"/>
                        <a:t>Lundi</a:t>
                      </a:r>
                    </a:p>
                  </a:txBody>
                  <a:tcPr anchor="ctr">
                    <a:solidFill>
                      <a:schemeClr val="bg1"/>
                    </a:solidFill>
                  </a:tcPr>
                </a:tc>
                <a:tc>
                  <a:txBody>
                    <a:bodyPr/>
                    <a:lstStyle/>
                    <a:p>
                      <a:pPr algn="ct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tc>
                  <a:txBody>
                    <a:bodyPr/>
                    <a:lstStyle/>
                    <a:p>
                      <a:pPr algn="ctr"/>
                      <a:r>
                        <a:rPr lang="fr-FR" sz="2000" b="0" dirty="0">
                          <a:latin typeface="Script Ecole 2" panose="02000400000000000000" pitchFamily="2" charset="0"/>
                          <a:ea typeface="Script Ecole 2" panose="02000400000000000000" pitchFamily="2" charset="0"/>
                          <a:cs typeface="Chalkboard"/>
                        </a:rPr>
                        <a:t>8 h 30  -  12h</a:t>
                      </a: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13 h 45 – 16h30</a:t>
                      </a:r>
                    </a:p>
                  </a:txBody>
                  <a:tcPr anchor="ctr">
                    <a:solidFill>
                      <a:schemeClr val="bg1"/>
                    </a:solidFill>
                  </a:tcPr>
                </a:tc>
                <a:tc>
                  <a:txBody>
                    <a:bodyPr/>
                    <a:lstStyle/>
                    <a:p>
                      <a:pPr algn="ct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extLst>
                  <a:ext uri="{0D108BD9-81ED-4DB2-BD59-A6C34878D82A}">
                    <a16:rowId xmlns:a16="http://schemas.microsoft.com/office/drawing/2014/main" val="10000"/>
                  </a:ext>
                </a:extLst>
              </a:tr>
              <a:tr h="424940">
                <a:tc>
                  <a:txBody>
                    <a:bodyPr/>
                    <a:lstStyle/>
                    <a:p>
                      <a:pPr algn="ctr"/>
                      <a:r>
                        <a:rPr lang="fr-FR" sz="2000" b="1" dirty="0"/>
                        <a:t>Mardi</a:t>
                      </a:r>
                    </a:p>
                  </a:txBody>
                  <a:tcPr anchor="ctr">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kern="1200" dirty="0">
                          <a:solidFill>
                            <a:schemeClr val="dk1"/>
                          </a:solidFill>
                          <a:latin typeface="Script Ecole 2" panose="02000400000000000000" pitchFamily="2" charset="0"/>
                          <a:ea typeface="Script Ecole 2" panose="02000400000000000000" pitchFamily="2" charset="0"/>
                          <a:cs typeface="Chalkboard"/>
                        </a:rPr>
                        <a:t>8 h 30  -  12h</a:t>
                      </a:r>
                      <a:endParaRPr lang="fr-FR" b="0" dirty="0"/>
                    </a:p>
                  </a:txBody>
                  <a:tcPr anchor="ctr">
                    <a:solidFill>
                      <a:schemeClr val="bg1"/>
                    </a:solidFill>
                  </a:tcPr>
                </a:tc>
                <a:tc>
                  <a:txBody>
                    <a:bodyPr/>
                    <a:lstStyle/>
                    <a:p>
                      <a:pPr algn="ctr"/>
                      <a:r>
                        <a:rPr lang="fr-FR" sz="2000" b="0" dirty="0">
                          <a:latin typeface="Script Ecole 2" panose="02000400000000000000" pitchFamily="2" charset="0"/>
                          <a:ea typeface="Script Ecole 2" panose="02000400000000000000" pitchFamily="2" charset="0"/>
                        </a:rPr>
                        <a:t>13 h 45 – 16h30</a:t>
                      </a:r>
                    </a:p>
                  </a:txBody>
                  <a:tcPr anchor="ctr">
                    <a:solidFill>
                      <a:schemeClr val="bg1"/>
                    </a:solidFill>
                  </a:tcPr>
                </a:tc>
                <a:tc>
                  <a:txBody>
                    <a:bodyPr/>
                    <a:lstStyle/>
                    <a:p>
                      <a:pPr algn="ct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extLst>
                  <a:ext uri="{0D108BD9-81ED-4DB2-BD59-A6C34878D82A}">
                    <a16:rowId xmlns:a16="http://schemas.microsoft.com/office/drawing/2014/main" val="10001"/>
                  </a:ext>
                </a:extLst>
              </a:tr>
              <a:tr h="504055">
                <a:tc>
                  <a:txBody>
                    <a:bodyPr/>
                    <a:lstStyle/>
                    <a:p>
                      <a:pPr algn="ctr"/>
                      <a:r>
                        <a:rPr lang="fr-FR" sz="2000" b="1" dirty="0"/>
                        <a:t>Jeudi</a:t>
                      </a: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cs typeface="Chalkboard"/>
                        </a:rPr>
                        <a:t>8 h 30  -  12h</a:t>
                      </a: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13 h 45 – 16h30</a:t>
                      </a: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extLst>
                  <a:ext uri="{0D108BD9-81ED-4DB2-BD59-A6C34878D82A}">
                    <a16:rowId xmlns:a16="http://schemas.microsoft.com/office/drawing/2014/main" val="10002"/>
                  </a:ext>
                </a:extLst>
              </a:tr>
              <a:tr h="583173">
                <a:tc>
                  <a:txBody>
                    <a:bodyPr/>
                    <a:lstStyle/>
                    <a:p>
                      <a:pPr algn="ctr"/>
                      <a:r>
                        <a:rPr lang="fr-FR" sz="2000" b="1" dirty="0"/>
                        <a:t>Vendredi</a:t>
                      </a:r>
                    </a:p>
                  </a:txBody>
                  <a:tcPr anchor="ctr">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cs typeface="Chalkboard"/>
                        </a:rPr>
                        <a:t>8 h 30  -  12h</a:t>
                      </a: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13 h 45 – 16h30</a:t>
                      </a:r>
                    </a:p>
                  </a:txBody>
                  <a:tcPr anchor="ctr">
                    <a:solidFill>
                      <a:schemeClr val="bg1"/>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fr-FR" sz="2000" b="0" dirty="0">
                          <a:latin typeface="Script Ecole 2" panose="02000400000000000000" pitchFamily="2" charset="0"/>
                          <a:ea typeface="Script Ecole 2" panose="02000400000000000000" pitchFamily="2" charset="0"/>
                        </a:rPr>
                        <a:t>garderie</a:t>
                      </a:r>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851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2236" y="2124447"/>
            <a:ext cx="8928992" cy="3139321"/>
          </a:xfrm>
          <a:prstGeom prst="rect">
            <a:avLst/>
          </a:prstGeom>
          <a:noFill/>
        </p:spPr>
        <p:txBody>
          <a:bodyPr wrap="square" rtlCol="0">
            <a:spAutoFit/>
          </a:bodyPr>
          <a:lstStyle/>
          <a:p>
            <a:pPr algn="ctr"/>
            <a:r>
              <a:rPr lang="fr-FR" sz="6600" dirty="0">
                <a:solidFill>
                  <a:schemeClr val="bg2">
                    <a:lumMod val="75000"/>
                  </a:schemeClr>
                </a:solidFill>
                <a:latin typeface="Cooper Black" panose="0208090404030B020404" pitchFamily="18" charset="0"/>
              </a:rPr>
              <a:t>Les enjeux</a:t>
            </a:r>
          </a:p>
          <a:p>
            <a:pPr algn="ctr"/>
            <a:r>
              <a:rPr lang="fr-FR" sz="6600" dirty="0">
                <a:solidFill>
                  <a:schemeClr val="bg2">
                    <a:lumMod val="75000"/>
                  </a:schemeClr>
                </a:solidFill>
                <a:latin typeface="Cooper Black" panose="0208090404030B020404" pitchFamily="18" charset="0"/>
              </a:rPr>
              <a:t>de</a:t>
            </a:r>
          </a:p>
          <a:p>
            <a:pPr algn="ctr"/>
            <a:r>
              <a:rPr lang="fr-FR" sz="6600" dirty="0">
                <a:solidFill>
                  <a:schemeClr val="tx2">
                    <a:lumMod val="75000"/>
                  </a:schemeClr>
                </a:solidFill>
                <a:latin typeface="Cooper Black" panose="0208090404030B020404" pitchFamily="18" charset="0"/>
              </a:rPr>
              <a:t>l’école maternelle</a:t>
            </a:r>
          </a:p>
        </p:txBody>
      </p:sp>
    </p:spTree>
    <p:extLst>
      <p:ext uri="{BB962C8B-B14F-4D97-AF65-F5344CB8AC3E}">
        <p14:creationId xmlns:p14="http://schemas.microsoft.com/office/powerpoint/2010/main" val="144672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220" y="972319"/>
            <a:ext cx="8496944" cy="5632311"/>
          </a:xfrm>
          <a:prstGeom prst="rect">
            <a:avLst/>
          </a:prstGeom>
        </p:spPr>
        <p:txBody>
          <a:bodyPr wrap="square">
            <a:spAutoFit/>
          </a:bodyPr>
          <a:lstStyle/>
          <a:p>
            <a:pPr marL="342900" indent="-3429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Une école juste pour tous et exigeante pour chacun.</a:t>
            </a:r>
          </a:p>
          <a:p>
            <a:pPr marL="342900" indent="-3429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Offrir une approche sensorielle active qui stimule les enfants, au moment où l’intérêt se manifeste.</a:t>
            </a:r>
          </a:p>
          <a:p>
            <a:pPr marL="342900" indent="-3429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Placer tous les enfants en situation de réussite tout en respectant les rythmes de chacun. </a:t>
            </a:r>
          </a:p>
          <a:p>
            <a:pPr marL="342900" indent="-3429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Proposer autant que possible un travail et un suivi individualisés pour permettre à l’enseignant de cibler les besoins spécifiques de chaque enfant pour :</a:t>
            </a:r>
          </a:p>
          <a:p>
            <a:pPr marL="1066800" indent="-342900"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Y répondre</a:t>
            </a:r>
          </a:p>
          <a:p>
            <a:pPr marL="1079500" indent="-355600"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Encourager le développement de la personnalité et des potentialités individuelles.</a:t>
            </a:r>
          </a:p>
          <a:p>
            <a:pPr marL="1079500" indent="-355600"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Eviter les situations d’échec.</a:t>
            </a:r>
          </a:p>
        </p:txBody>
      </p:sp>
    </p:spTree>
    <p:extLst>
      <p:ext uri="{BB962C8B-B14F-4D97-AF65-F5344CB8AC3E}">
        <p14:creationId xmlns:p14="http://schemas.microsoft.com/office/powerpoint/2010/main" val="415360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220" y="1993929"/>
            <a:ext cx="8640960" cy="4293483"/>
          </a:xfrm>
          <a:prstGeom prst="rect">
            <a:avLst/>
          </a:prstGeom>
        </p:spPr>
        <p:txBody>
          <a:bodyPr wrap="square">
            <a:spAutoFit/>
          </a:bodyPr>
          <a:lstStyle/>
          <a:p>
            <a:pPr algn="just"/>
            <a:r>
              <a:rPr lang="fr-FR" dirty="0">
                <a:latin typeface="Script Ecole 2" panose="02000400000000000000" pitchFamily="2" charset="0"/>
                <a:ea typeface="Script Ecole 2" panose="02000400000000000000" pitchFamily="2" charset="0"/>
              </a:rPr>
              <a:t>Lors des six premières années de sa vie, l’être humain possède un mécanisme cérébral qui lui permet d’absorber l’environnement sans effort en réalisant pour chaque expérience vécue, un nombre impressionnant de connexions neuronales. </a:t>
            </a:r>
          </a:p>
          <a:p>
            <a:pPr algn="just"/>
            <a:endParaRPr lang="fr-FR" dirty="0">
              <a:latin typeface="Script Ecole 2" panose="02000400000000000000" pitchFamily="2" charset="0"/>
              <a:ea typeface="Script Ecole 2" panose="02000400000000000000" pitchFamily="2" charset="0"/>
            </a:endParaRPr>
          </a:p>
          <a:p>
            <a:pPr algn="just"/>
            <a:r>
              <a:rPr lang="fr-FR" dirty="0">
                <a:latin typeface="Script Ecole 2" panose="02000400000000000000" pitchFamily="2" charset="0"/>
                <a:ea typeface="Script Ecole 2" panose="02000400000000000000" pitchFamily="2" charset="0"/>
              </a:rPr>
              <a:t>Et, parmi les centaines de connexions qu’il crée par seconde, le cerveau ne conserve que les connexions les plus fréquemment utilisées. (=l’élagage synaptique)</a:t>
            </a:r>
          </a:p>
          <a:p>
            <a:pPr algn="just"/>
            <a:endParaRPr lang="fr-FR" dirty="0">
              <a:latin typeface="Script Ecole 2" panose="02000400000000000000" pitchFamily="2" charset="0"/>
              <a:ea typeface="Script Ecole 2" panose="02000400000000000000" pitchFamily="2" charset="0"/>
            </a:endParaRPr>
          </a:p>
          <a:p>
            <a:pPr algn="just"/>
            <a:r>
              <a:rPr lang="fr-FR" dirty="0">
                <a:latin typeface="Script Ecole 2" panose="02000400000000000000" pitchFamily="2" charset="0"/>
                <a:ea typeface="Script Ecole 2" panose="02000400000000000000" pitchFamily="2" charset="0"/>
              </a:rPr>
              <a:t>Par conséquent, ce sont </a:t>
            </a:r>
            <a:r>
              <a:rPr lang="fr-FR" b="1" dirty="0">
                <a:latin typeface="Script Ecole 2" panose="02000400000000000000" pitchFamily="2" charset="0"/>
                <a:ea typeface="Script Ecole 2" panose="02000400000000000000" pitchFamily="2" charset="0"/>
              </a:rPr>
              <a:t>les expériences quotidiennes</a:t>
            </a:r>
            <a:r>
              <a:rPr lang="fr-FR" dirty="0">
                <a:latin typeface="Script Ecole 2" panose="02000400000000000000" pitchFamily="2" charset="0"/>
                <a:ea typeface="Script Ecole 2" panose="02000400000000000000" pitchFamily="2" charset="0"/>
              </a:rPr>
              <a:t> de l’enfant qui s’encodent et structurent directement l’architecture de son cerveau. </a:t>
            </a:r>
          </a:p>
        </p:txBody>
      </p:sp>
      <p:sp>
        <p:nvSpPr>
          <p:cNvPr id="3" name="Rectangle 2"/>
          <p:cNvSpPr/>
          <p:nvPr/>
        </p:nvSpPr>
        <p:spPr>
          <a:xfrm>
            <a:off x="5324102" y="6044297"/>
            <a:ext cx="4828501" cy="1061829"/>
          </a:xfrm>
          <a:prstGeom prst="rect">
            <a:avLst/>
          </a:prstGeom>
          <a:solidFill>
            <a:schemeClr val="bg1"/>
          </a:solidFill>
          <a:ln w="28575">
            <a:solidFill>
              <a:schemeClr val="tx2">
                <a:lumMod val="60000"/>
                <a:lumOff val="40000"/>
              </a:schemeClr>
            </a:solidFill>
          </a:ln>
        </p:spPr>
        <p:txBody>
          <a:bodyPr wrap="none">
            <a:spAutoFit/>
          </a:bodyPr>
          <a:lstStyle/>
          <a:p>
            <a:pPr algn="ctr"/>
            <a:r>
              <a:rPr lang="fr-FR" i="1" dirty="0"/>
              <a:t>Exemplaire tu seras</a:t>
            </a:r>
          </a:p>
          <a:p>
            <a:pPr algn="ctr"/>
            <a:r>
              <a:rPr lang="fr-FR" i="1" dirty="0"/>
              <a:t>La démonstration tu feras</a:t>
            </a:r>
          </a:p>
          <a:p>
            <a:pPr algn="ctr"/>
            <a:r>
              <a:rPr lang="fr-FR" i="1" dirty="0"/>
              <a:t>La démonstration, plusieurs fois, tu feras</a:t>
            </a:r>
          </a:p>
        </p:txBody>
      </p:sp>
      <p:sp>
        <p:nvSpPr>
          <p:cNvPr id="5" name="Rectangle 4"/>
          <p:cNvSpPr/>
          <p:nvPr/>
        </p:nvSpPr>
        <p:spPr>
          <a:xfrm>
            <a:off x="-4614844" y="4140671"/>
            <a:ext cx="319318" cy="415498"/>
          </a:xfrm>
          <a:prstGeom prst="rect">
            <a:avLst/>
          </a:prstGeom>
        </p:spPr>
        <p:txBody>
          <a:bodyPr wrap="none">
            <a:spAutoFit/>
          </a:bodyPr>
          <a:lstStyle/>
          <a:p>
            <a:r>
              <a:rPr lang="fr-FR" dirty="0"/>
              <a:t>. </a:t>
            </a:r>
          </a:p>
        </p:txBody>
      </p:sp>
      <p:sp>
        <p:nvSpPr>
          <p:cNvPr id="6" name="Rectangle 5"/>
          <p:cNvSpPr/>
          <p:nvPr/>
        </p:nvSpPr>
        <p:spPr>
          <a:xfrm>
            <a:off x="1458268" y="828303"/>
            <a:ext cx="7731668" cy="861774"/>
          </a:xfrm>
          <a:prstGeom prst="rect">
            <a:avLst/>
          </a:prstGeom>
        </p:spPr>
        <p:txBody>
          <a:bodyPr wrap="none">
            <a:spAutoFit/>
          </a:bodyPr>
          <a:lstStyle/>
          <a:p>
            <a:r>
              <a:rPr lang="fr-FR" sz="5000" dirty="0">
                <a:latin typeface="Cooper Black" panose="0208090404030B020404" pitchFamily="18" charset="0"/>
              </a:rPr>
              <a:t>La Plasticité cérébrale :</a:t>
            </a:r>
          </a:p>
        </p:txBody>
      </p:sp>
    </p:spTree>
    <p:extLst>
      <p:ext uri="{BB962C8B-B14F-4D97-AF65-F5344CB8AC3E}">
        <p14:creationId xmlns:p14="http://schemas.microsoft.com/office/powerpoint/2010/main" val="48748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4212" y="828303"/>
            <a:ext cx="8741047" cy="1446550"/>
          </a:xfrm>
          <a:prstGeom prst="rect">
            <a:avLst/>
          </a:prstGeom>
        </p:spPr>
        <p:txBody>
          <a:bodyPr wrap="none">
            <a:spAutoFit/>
          </a:bodyPr>
          <a:lstStyle/>
          <a:p>
            <a:pPr algn="ctr"/>
            <a:r>
              <a:rPr lang="fr-FR" sz="4400" dirty="0">
                <a:latin typeface="Cooper Black" panose="0208090404030B020404" pitchFamily="18" charset="0"/>
              </a:rPr>
              <a:t>Un potentiel qui se développe </a:t>
            </a:r>
          </a:p>
          <a:p>
            <a:pPr algn="ctr"/>
            <a:r>
              <a:rPr lang="fr-FR" sz="4400" dirty="0">
                <a:latin typeface="Cooper Black" panose="0208090404030B020404" pitchFamily="18" charset="0"/>
              </a:rPr>
              <a:t>… ou pas.</a:t>
            </a:r>
          </a:p>
        </p:txBody>
      </p:sp>
      <p:sp>
        <p:nvSpPr>
          <p:cNvPr id="5" name="Rectangle 4"/>
          <p:cNvSpPr/>
          <p:nvPr/>
        </p:nvSpPr>
        <p:spPr>
          <a:xfrm>
            <a:off x="993324" y="2700511"/>
            <a:ext cx="8730227" cy="3539430"/>
          </a:xfrm>
          <a:prstGeom prst="rect">
            <a:avLst/>
          </a:prstGeom>
        </p:spPr>
        <p:txBody>
          <a:bodyPr wrap="square">
            <a:spAutoFit/>
          </a:bodyPr>
          <a:lstStyle/>
          <a:p>
            <a:pPr algn="just"/>
            <a:r>
              <a:rPr lang="fr-FR" sz="2800" dirty="0">
                <a:latin typeface="Script Ecole 2" panose="02000400000000000000" pitchFamily="2" charset="0"/>
                <a:ea typeface="Script Ecole 2" panose="02000400000000000000" pitchFamily="2" charset="0"/>
              </a:rPr>
              <a:t>Le potentiel exécutif va se développer très rapidement entre 3 et 5 ans. </a:t>
            </a:r>
          </a:p>
          <a:p>
            <a:pPr algn="just"/>
            <a:endParaRPr lang="fr-FR" sz="2800" dirty="0">
              <a:latin typeface="Script Ecole 2" panose="02000400000000000000" pitchFamily="2" charset="0"/>
              <a:ea typeface="Script Ecole 2" panose="02000400000000000000" pitchFamily="2" charset="0"/>
            </a:endParaRPr>
          </a:p>
          <a:p>
            <a:pPr algn="just"/>
            <a:r>
              <a:rPr lang="fr-FR" sz="2800" dirty="0">
                <a:latin typeface="Script Ecole 2" panose="02000400000000000000" pitchFamily="2" charset="0"/>
                <a:ea typeface="Script Ecole 2" panose="02000400000000000000" pitchFamily="2" charset="0"/>
              </a:rPr>
              <a:t>Ce qui se construit lors de cette période constitue la base sur laquelle les compétences exécutives vont se construire.</a:t>
            </a:r>
          </a:p>
          <a:p>
            <a:pPr algn="just"/>
            <a:endParaRPr lang="fr-FR" sz="2800" dirty="0">
              <a:latin typeface="Script Ecole 2" panose="02000400000000000000" pitchFamily="2" charset="0"/>
              <a:ea typeface="Script Ecole 2" panose="02000400000000000000" pitchFamily="2" charset="0"/>
            </a:endParaRPr>
          </a:p>
          <a:p>
            <a:pPr algn="just"/>
            <a:r>
              <a:rPr lang="fr-FR" sz="2800" dirty="0">
                <a:latin typeface="Script Ecole 2" panose="02000400000000000000" pitchFamily="2" charset="0"/>
                <a:ea typeface="Script Ecole 2" panose="02000400000000000000" pitchFamily="2" charset="0"/>
              </a:rPr>
              <a:t>Comment aider ?</a:t>
            </a:r>
          </a:p>
        </p:txBody>
      </p:sp>
    </p:spTree>
    <p:extLst>
      <p:ext uri="{BB962C8B-B14F-4D97-AF65-F5344CB8AC3E}">
        <p14:creationId xmlns:p14="http://schemas.microsoft.com/office/powerpoint/2010/main" val="48849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4288" y="897379"/>
            <a:ext cx="8712968" cy="5016758"/>
          </a:xfrm>
          <a:prstGeom prst="rect">
            <a:avLst/>
          </a:prstGeom>
        </p:spPr>
        <p:txBody>
          <a:bodyPr wrap="square">
            <a:spAutoFit/>
          </a:bodyPr>
          <a:lstStyle/>
          <a:p>
            <a:pPr algn="just"/>
            <a:r>
              <a:rPr lang="fr-FR" sz="2000" i="1" dirty="0">
                <a:latin typeface="Script Ecole 2" panose="02000400000000000000" pitchFamily="2" charset="0"/>
                <a:ea typeface="Script Ecole 2" panose="02000400000000000000" pitchFamily="2" charset="0"/>
              </a:rPr>
              <a:t>The Center on The </a:t>
            </a:r>
            <a:r>
              <a:rPr lang="fr-FR" sz="2000" i="1" dirty="0" err="1">
                <a:latin typeface="Script Ecole 2" panose="02000400000000000000" pitchFamily="2" charset="0"/>
                <a:ea typeface="Script Ecole 2" panose="02000400000000000000" pitchFamily="2" charset="0"/>
              </a:rPr>
              <a:t>Developing</a:t>
            </a:r>
            <a:r>
              <a:rPr lang="fr-FR" sz="2000" i="1" dirty="0">
                <a:latin typeface="Script Ecole 2" panose="02000400000000000000" pitchFamily="2" charset="0"/>
                <a:ea typeface="Script Ecole 2" panose="02000400000000000000" pitchFamily="2" charset="0"/>
              </a:rPr>
              <a:t> Child </a:t>
            </a:r>
            <a:r>
              <a:rPr lang="fr-FR" sz="2000" dirty="0">
                <a:latin typeface="Script Ecole 2" panose="02000400000000000000" pitchFamily="2" charset="0"/>
                <a:ea typeface="Script Ecole 2" panose="02000400000000000000" pitchFamily="2" charset="0"/>
              </a:rPr>
              <a:t>est très clair :</a:t>
            </a:r>
          </a:p>
          <a:p>
            <a:pPr algn="just"/>
            <a:endParaRPr lang="fr-FR" sz="2000" dirty="0">
              <a:latin typeface="Script Ecole 2" panose="02000400000000000000" pitchFamily="2" charset="0"/>
              <a:ea typeface="Script Ecole 2" panose="02000400000000000000" pitchFamily="2" charset="0"/>
            </a:endParaRPr>
          </a:p>
          <a:p>
            <a:pPr algn="just"/>
            <a:r>
              <a:rPr lang="fr-FR" sz="2000" dirty="0">
                <a:latin typeface="Script Ecole 2" panose="02000400000000000000" pitchFamily="2" charset="0"/>
                <a:ea typeface="Script Ecole 2" panose="02000400000000000000" pitchFamily="2" charset="0"/>
              </a:rPr>
              <a:t>Les environnements favorables au développement de ces compétences sont ceux dans lesquels l’adulte amène précocement et progressivement l’enfant vers une autonomie de plus en plus maîtrisée. </a:t>
            </a:r>
          </a:p>
          <a:p>
            <a:pPr algn="just"/>
            <a:endParaRPr lang="fr-FR" sz="2000" dirty="0">
              <a:latin typeface="Script Ecole 2" panose="02000400000000000000" pitchFamily="2" charset="0"/>
              <a:ea typeface="Script Ecole 2" panose="02000400000000000000" pitchFamily="2" charset="0"/>
            </a:endParaRPr>
          </a:p>
          <a:p>
            <a:pPr algn="just"/>
            <a:r>
              <a:rPr lang="fr-FR" sz="2000" dirty="0">
                <a:latin typeface="Script Ecole 2" panose="02000400000000000000" pitchFamily="2" charset="0"/>
                <a:ea typeface="Script Ecole 2" panose="02000400000000000000" pitchFamily="2" charset="0"/>
              </a:rPr>
              <a:t>Lorsque nous encourageons l’enfant à faire seul (se chausser, ranger, se laver, s’habiller …) nous l’aidons à exercer ses fonctions exécutives. </a:t>
            </a:r>
          </a:p>
          <a:p>
            <a:pPr algn="just"/>
            <a:endParaRPr lang="fr-FR" sz="2000" dirty="0">
              <a:latin typeface="Script Ecole 2" panose="02000400000000000000" pitchFamily="2" charset="0"/>
              <a:ea typeface="Script Ecole 2" panose="02000400000000000000" pitchFamily="2" charset="0"/>
            </a:endParaRPr>
          </a:p>
          <a:p>
            <a:pPr algn="just"/>
            <a:r>
              <a:rPr lang="fr-FR" sz="2000" dirty="0">
                <a:latin typeface="Script Ecole 2" panose="02000400000000000000" pitchFamily="2" charset="0"/>
                <a:ea typeface="Script Ecole 2" panose="02000400000000000000" pitchFamily="2" charset="0"/>
              </a:rPr>
              <a:t>Il  doit atteindre un objectif précis et pour cela il doit :</a:t>
            </a:r>
          </a:p>
          <a:p>
            <a:pPr marL="625475" indent="-442913"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focaliser son attention, </a:t>
            </a:r>
          </a:p>
          <a:p>
            <a:pPr marL="625475" indent="-442913"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contrôler les gestes ou les émotions inappropriées, </a:t>
            </a:r>
          </a:p>
          <a:p>
            <a:pPr marL="625475" indent="-442913"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planifier ses actions,</a:t>
            </a:r>
          </a:p>
          <a:p>
            <a:pPr marL="625475" indent="-442913"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rester flexible en cas d’erreur. </a:t>
            </a:r>
          </a:p>
        </p:txBody>
      </p:sp>
      <p:sp>
        <p:nvSpPr>
          <p:cNvPr id="4" name="Rectangle 3"/>
          <p:cNvSpPr/>
          <p:nvPr/>
        </p:nvSpPr>
        <p:spPr>
          <a:xfrm>
            <a:off x="3794664" y="345733"/>
            <a:ext cx="5918484" cy="338554"/>
          </a:xfrm>
          <a:prstGeom prst="rect">
            <a:avLst/>
          </a:prstGeom>
        </p:spPr>
        <p:txBody>
          <a:bodyPr wrap="square">
            <a:spAutoFit/>
          </a:bodyPr>
          <a:lstStyle/>
          <a:p>
            <a:pPr algn="r"/>
            <a:r>
              <a:rPr lang="fr-FR" sz="1600" dirty="0">
                <a:latin typeface="Cooper Black" panose="0208090404030B020404" pitchFamily="18" charset="0"/>
              </a:rPr>
              <a:t>Un potentiel qui se développe  … ou pas.</a:t>
            </a:r>
          </a:p>
        </p:txBody>
      </p:sp>
    </p:spTree>
    <p:extLst>
      <p:ext uri="{BB962C8B-B14F-4D97-AF65-F5344CB8AC3E}">
        <p14:creationId xmlns:p14="http://schemas.microsoft.com/office/powerpoint/2010/main" val="154199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5420" y="1708398"/>
            <a:ext cx="8438132" cy="4154984"/>
          </a:xfrm>
          <a:prstGeom prst="rect">
            <a:avLst/>
          </a:prstGeom>
        </p:spPr>
        <p:txBody>
          <a:bodyPr wrap="square">
            <a:spAutoFit/>
          </a:bodyPr>
          <a:lstStyle/>
          <a:p>
            <a:pPr algn="just"/>
            <a:r>
              <a:rPr lang="fr-FR" sz="2400" dirty="0">
                <a:latin typeface="Script Ecole 2" panose="02000400000000000000" pitchFamily="2" charset="0"/>
                <a:ea typeface="Script Ecole 2" panose="02000400000000000000" pitchFamily="2" charset="0"/>
              </a:rPr>
              <a:t>Il n’y a que lui, par sa propre activité, qui puisse construire son intelligence exécutive. </a:t>
            </a:r>
          </a:p>
          <a:p>
            <a:pPr algn="just"/>
            <a:endParaRPr lang="fr-FR" sz="2400" dirty="0">
              <a:latin typeface="Script Ecole 2" panose="02000400000000000000" pitchFamily="2" charset="0"/>
              <a:ea typeface="Script Ecole 2" panose="02000400000000000000" pitchFamily="2" charset="0"/>
            </a:endParaRPr>
          </a:p>
          <a:p>
            <a:pPr algn="just"/>
            <a:r>
              <a:rPr lang="fr-FR" sz="2400" dirty="0">
                <a:latin typeface="Script Ecole 2" panose="02000400000000000000" pitchFamily="2" charset="0"/>
                <a:ea typeface="Script Ecole 2" panose="02000400000000000000" pitchFamily="2" charset="0"/>
              </a:rPr>
              <a:t>L’adulte ne peut que l’encourager, dès 3 ans, à faire lui-même ce qu’il peut faire lui-même, en l’accompagnant sans faire à sa place, en l’encourageant, puis en s’effaçant progressivement. </a:t>
            </a:r>
          </a:p>
          <a:p>
            <a:pPr algn="just"/>
            <a:r>
              <a:rPr lang="fr-FR" sz="2400" dirty="0">
                <a:latin typeface="Script Ecole 2" panose="02000400000000000000" pitchFamily="2" charset="0"/>
                <a:ea typeface="Script Ecole 2" panose="02000400000000000000" pitchFamily="2" charset="0"/>
              </a:rPr>
              <a:t>Rien de plus. </a:t>
            </a:r>
          </a:p>
          <a:p>
            <a:pPr algn="just"/>
            <a:endParaRPr lang="fr-FR" sz="2400" dirty="0">
              <a:latin typeface="Script Ecole 2" panose="02000400000000000000" pitchFamily="2" charset="0"/>
              <a:ea typeface="Script Ecole 2" panose="02000400000000000000" pitchFamily="2" charset="0"/>
            </a:endParaRPr>
          </a:p>
          <a:p>
            <a:pPr algn="just"/>
            <a:r>
              <a:rPr lang="fr-FR" sz="2400" dirty="0">
                <a:latin typeface="Script Ecole 2" panose="02000400000000000000" pitchFamily="2" charset="0"/>
                <a:ea typeface="Script Ecole 2" panose="02000400000000000000" pitchFamily="2" charset="0"/>
              </a:rPr>
              <a:t>Nul besoin d’aller chercher des activités extraordinaires, à 3 ans, l’ordinaire est extraordinaire.</a:t>
            </a:r>
          </a:p>
        </p:txBody>
      </p:sp>
      <p:sp>
        <p:nvSpPr>
          <p:cNvPr id="4" name="Rectangle 3"/>
          <p:cNvSpPr/>
          <p:nvPr/>
        </p:nvSpPr>
        <p:spPr>
          <a:xfrm>
            <a:off x="3695068" y="332254"/>
            <a:ext cx="5918484" cy="338554"/>
          </a:xfrm>
          <a:prstGeom prst="rect">
            <a:avLst/>
          </a:prstGeom>
        </p:spPr>
        <p:txBody>
          <a:bodyPr wrap="square">
            <a:spAutoFit/>
          </a:bodyPr>
          <a:lstStyle/>
          <a:p>
            <a:pPr algn="r"/>
            <a:r>
              <a:rPr lang="fr-FR" sz="1600" dirty="0">
                <a:latin typeface="Cooper Black" panose="0208090404030B020404" pitchFamily="18" charset="0"/>
              </a:rPr>
              <a:t>Un potentiel qui se développe  … ou pas.</a:t>
            </a:r>
          </a:p>
        </p:txBody>
      </p:sp>
    </p:spTree>
    <p:extLst>
      <p:ext uri="{BB962C8B-B14F-4D97-AF65-F5344CB8AC3E}">
        <p14:creationId xmlns:p14="http://schemas.microsoft.com/office/powerpoint/2010/main" val="281067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452" y="1341070"/>
            <a:ext cx="8856984" cy="5632311"/>
          </a:xfrm>
          <a:prstGeom prst="rect">
            <a:avLst/>
          </a:prstGeom>
        </p:spPr>
        <p:txBody>
          <a:bodyPr wrap="square">
            <a:spAutoFit/>
          </a:bodyPr>
          <a:lstStyle/>
          <a:p>
            <a:pPr algn="just"/>
            <a:r>
              <a:rPr lang="fr-FR" sz="2400" dirty="0">
                <a:latin typeface="Script Ecole 2" panose="02000400000000000000" pitchFamily="2" charset="0"/>
                <a:ea typeface="Script Ecole 2" panose="02000400000000000000" pitchFamily="2" charset="0"/>
              </a:rPr>
              <a:t>L’enfant de 3 ans doit donc faire par lui-même pour entraîner ses fonctions exécutives. </a:t>
            </a:r>
          </a:p>
          <a:p>
            <a:pPr algn="just"/>
            <a:r>
              <a:rPr lang="fr-FR" sz="2400" dirty="0">
                <a:latin typeface="Script Ecole 2" panose="02000400000000000000" pitchFamily="2" charset="0"/>
                <a:ea typeface="Script Ecole 2" panose="02000400000000000000" pitchFamily="2" charset="0"/>
              </a:rPr>
              <a:t>Cette exigence à vouloir absolument faire par lui-même, n’est donc pas un caprice : c’est une manifestation de son intelligence. </a:t>
            </a:r>
          </a:p>
          <a:p>
            <a:pPr algn="just"/>
            <a:endParaRPr lang="fr-FR" sz="2400" dirty="0">
              <a:latin typeface="Script Ecole 2" panose="02000400000000000000" pitchFamily="2" charset="0"/>
              <a:ea typeface="Script Ecole 2" panose="02000400000000000000" pitchFamily="2" charset="0"/>
            </a:endParaRPr>
          </a:p>
          <a:p>
            <a:pPr algn="just"/>
            <a:r>
              <a:rPr lang="fr-FR" sz="2400" dirty="0">
                <a:latin typeface="Script Ecole 2" panose="02000400000000000000" pitchFamily="2" charset="0"/>
                <a:ea typeface="Script Ecole 2" panose="02000400000000000000" pitchFamily="2" charset="0"/>
              </a:rPr>
              <a:t>Lorsque nous refusons à un enfant âgé de 3 à 5 ans de boutonner seul sa veste par manque de temps et qu’il proteste violemment, ce n’est pas un caprice mais son intelligence qui gronde et demande à se développer.</a:t>
            </a:r>
          </a:p>
          <a:p>
            <a:pPr algn="just"/>
            <a:endParaRPr lang="fr-FR" sz="2400" dirty="0">
              <a:latin typeface="Script Ecole 2" panose="02000400000000000000" pitchFamily="2" charset="0"/>
              <a:ea typeface="Script Ecole 2" panose="02000400000000000000" pitchFamily="2" charset="0"/>
            </a:endParaRPr>
          </a:p>
          <a:p>
            <a:pPr algn="just"/>
            <a:r>
              <a:rPr lang="fr-FR" sz="2400" dirty="0">
                <a:latin typeface="Script Ecole 2" panose="02000400000000000000" pitchFamily="2" charset="0"/>
                <a:ea typeface="Script Ecole 2" panose="02000400000000000000" pitchFamily="2" charset="0"/>
              </a:rPr>
              <a:t>A l’inverse, si nous n’entravons pas son activité, nous le voyons habité par une concentration extraordinaire et rechercher une précision étonnante. Sa satisfaction est pleine et joyeuse. </a:t>
            </a:r>
          </a:p>
        </p:txBody>
      </p:sp>
      <p:sp>
        <p:nvSpPr>
          <p:cNvPr id="5" name="Rectangle 4"/>
          <p:cNvSpPr/>
          <p:nvPr/>
        </p:nvSpPr>
        <p:spPr>
          <a:xfrm>
            <a:off x="907376" y="612279"/>
            <a:ext cx="8856984" cy="584775"/>
          </a:xfrm>
          <a:prstGeom prst="rect">
            <a:avLst/>
          </a:prstGeom>
        </p:spPr>
        <p:txBody>
          <a:bodyPr wrap="square">
            <a:spAutoFit/>
          </a:bodyPr>
          <a:lstStyle/>
          <a:p>
            <a:pPr algn="ctr"/>
            <a:r>
              <a:rPr lang="fr-FR" sz="3200" dirty="0">
                <a:latin typeface="Cooper Black" panose="0208090404030B020404" pitchFamily="18" charset="0"/>
              </a:rPr>
              <a:t>Quand l’intelligence se défend de nous.</a:t>
            </a:r>
          </a:p>
        </p:txBody>
      </p:sp>
    </p:spTree>
    <p:extLst>
      <p:ext uri="{BB962C8B-B14F-4D97-AF65-F5344CB8AC3E}">
        <p14:creationId xmlns:p14="http://schemas.microsoft.com/office/powerpoint/2010/main" val="107790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1084" y="684287"/>
            <a:ext cx="8856984" cy="769441"/>
          </a:xfrm>
          <a:prstGeom prst="rect">
            <a:avLst/>
          </a:prstGeom>
        </p:spPr>
        <p:txBody>
          <a:bodyPr wrap="square">
            <a:spAutoFit/>
          </a:bodyPr>
          <a:lstStyle/>
          <a:p>
            <a:pPr algn="ctr"/>
            <a:r>
              <a:rPr lang="fr-FR" sz="4400" dirty="0">
                <a:latin typeface="Cooper Black" panose="0208090404030B020404" pitchFamily="18" charset="0"/>
              </a:rPr>
              <a:t>Gestion des émotions</a:t>
            </a:r>
          </a:p>
        </p:txBody>
      </p:sp>
      <p:sp>
        <p:nvSpPr>
          <p:cNvPr id="4" name="Rectangle 3"/>
          <p:cNvSpPr/>
          <p:nvPr/>
        </p:nvSpPr>
        <p:spPr>
          <a:xfrm>
            <a:off x="911084" y="1515447"/>
            <a:ext cx="8856984" cy="5509200"/>
          </a:xfrm>
          <a:prstGeom prst="rect">
            <a:avLst/>
          </a:prstGeom>
        </p:spPr>
        <p:txBody>
          <a:bodyPr wrap="square">
            <a:spAutoFit/>
          </a:bodyPr>
          <a:lstStyle/>
          <a:p>
            <a:pPr algn="just"/>
            <a:r>
              <a:rPr lang="fr-FR" sz="2200" dirty="0">
                <a:latin typeface="Script Ecole 2" panose="02000400000000000000" pitchFamily="2" charset="0"/>
                <a:ea typeface="Script Ecole 2" panose="02000400000000000000" pitchFamily="2" charset="0"/>
              </a:rPr>
              <a:t>Dans le cerveau, les circuits cérébraux qui contrôlent les fonctions exécutives sont reliés aux structures qui répondent au stress et à la gestion des émotions. </a:t>
            </a:r>
          </a:p>
          <a:p>
            <a:pPr algn="just"/>
            <a:endParaRPr lang="fr-FR" sz="2200" dirty="0">
              <a:latin typeface="Script Ecole 2" panose="02000400000000000000" pitchFamily="2" charset="0"/>
              <a:ea typeface="Script Ecole 2" panose="02000400000000000000" pitchFamily="2" charset="0"/>
            </a:endParaRPr>
          </a:p>
          <a:p>
            <a:pPr algn="just"/>
            <a:r>
              <a:rPr lang="fr-FR" sz="2200" dirty="0">
                <a:latin typeface="Script Ecole 2" panose="02000400000000000000" pitchFamily="2" charset="0"/>
                <a:ea typeface="Script Ecole 2" panose="02000400000000000000" pitchFamily="2" charset="0"/>
              </a:rPr>
              <a:t>Ainsi, avec de bonnes fonctions exécutives :</a:t>
            </a:r>
          </a:p>
          <a:p>
            <a:pPr marL="533400" indent="-350838" algn="just">
              <a:buFont typeface="Wingdings" panose="05000000000000000000" pitchFamily="2" charset="2"/>
              <a:buChar char="Ø"/>
            </a:pPr>
            <a:r>
              <a:rPr lang="fr-FR" sz="2200" dirty="0">
                <a:latin typeface="Script Ecole 2" panose="02000400000000000000" pitchFamily="2" charset="0"/>
                <a:ea typeface="Script Ecole 2" panose="02000400000000000000" pitchFamily="2" charset="0"/>
              </a:rPr>
              <a:t>Nous pouvons mieux faire face au stress.</a:t>
            </a:r>
          </a:p>
          <a:p>
            <a:pPr marL="533400" indent="-350838" algn="just">
              <a:buFont typeface="Wingdings" panose="05000000000000000000" pitchFamily="2" charset="2"/>
              <a:buChar char="Ø"/>
            </a:pPr>
            <a:r>
              <a:rPr lang="fr-FR" sz="2200" dirty="0">
                <a:latin typeface="Script Ecole 2" panose="02000400000000000000" pitchFamily="2" charset="0"/>
                <a:ea typeface="Script Ecole 2" panose="02000400000000000000" pitchFamily="2" charset="0"/>
              </a:rPr>
              <a:t>Nous sommes capables d’analyser et d’exprimer nos émotions avec sérénité.</a:t>
            </a:r>
          </a:p>
          <a:p>
            <a:pPr marL="533400" indent="-350838" algn="just">
              <a:buFont typeface="Wingdings" panose="05000000000000000000" pitchFamily="2" charset="2"/>
              <a:buChar char="Ø"/>
            </a:pPr>
            <a:r>
              <a:rPr lang="fr-FR" sz="2200" dirty="0">
                <a:latin typeface="Script Ecole 2" panose="02000400000000000000" pitchFamily="2" charset="0"/>
                <a:ea typeface="Script Ecole 2" panose="02000400000000000000" pitchFamily="2" charset="0"/>
              </a:rPr>
              <a:t>Nous pouvons mieux comprendre celles des autres.</a:t>
            </a:r>
          </a:p>
          <a:p>
            <a:pPr marL="533400" indent="-350838" algn="just">
              <a:buFont typeface="Wingdings" panose="05000000000000000000" pitchFamily="2" charset="2"/>
              <a:buChar char="Ø"/>
            </a:pPr>
            <a:r>
              <a:rPr lang="fr-FR" sz="2200" dirty="0">
                <a:latin typeface="Script Ecole 2" panose="02000400000000000000" pitchFamily="2" charset="0"/>
                <a:ea typeface="Script Ecole 2" panose="02000400000000000000" pitchFamily="2" charset="0"/>
              </a:rPr>
              <a:t>Et par conséquent, nous sommes plus à même de résoudre et d’éviter les conflits relationnels. </a:t>
            </a:r>
          </a:p>
          <a:p>
            <a:pPr algn="just"/>
            <a:endParaRPr lang="fr-FR" sz="2200" dirty="0">
              <a:latin typeface="Script Ecole 2" panose="02000400000000000000" pitchFamily="2" charset="0"/>
              <a:ea typeface="Script Ecole 2" panose="02000400000000000000" pitchFamily="2" charset="0"/>
            </a:endParaRPr>
          </a:p>
          <a:p>
            <a:pPr algn="just"/>
            <a:r>
              <a:rPr lang="fr-FR" sz="2200" dirty="0">
                <a:latin typeface="Script Ecole 2" panose="02000400000000000000" pitchFamily="2" charset="0"/>
                <a:ea typeface="Script Ecole 2" panose="02000400000000000000" pitchFamily="2" charset="0"/>
              </a:rPr>
              <a:t>Les études sont très claires : </a:t>
            </a:r>
          </a:p>
          <a:p>
            <a:pPr marL="342900" indent="-342900" algn="just">
              <a:buFont typeface="Wingdings" panose="05000000000000000000" pitchFamily="2" charset="2"/>
              <a:buChar char="Ø"/>
            </a:pPr>
            <a:r>
              <a:rPr lang="fr-FR" sz="2200" dirty="0">
                <a:latin typeface="Script Ecole 2" panose="02000400000000000000" pitchFamily="2" charset="0"/>
                <a:ea typeface="Script Ecole 2" panose="02000400000000000000" pitchFamily="2" charset="0"/>
              </a:rPr>
              <a:t>avoir des fonctions exécutives bien développées permet des relations amicales et sentimentales durables et harmonieuses.</a:t>
            </a:r>
          </a:p>
        </p:txBody>
      </p:sp>
    </p:spTree>
    <p:extLst>
      <p:ext uri="{BB962C8B-B14F-4D97-AF65-F5344CB8AC3E}">
        <p14:creationId xmlns:p14="http://schemas.microsoft.com/office/powerpoint/2010/main" val="1191635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084" y="1620391"/>
            <a:ext cx="8856984" cy="4031873"/>
          </a:xfrm>
          <a:prstGeom prst="rect">
            <a:avLst/>
          </a:prstGeom>
        </p:spPr>
        <p:txBody>
          <a:bodyPr wrap="square">
            <a:spAutoFit/>
          </a:bodyPr>
          <a:lstStyle/>
          <a:p>
            <a:pPr marL="342900" indent="-342900">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Entre 3 et 5 ans, l’être humain développe à grande vitesse ses fonctions exécutives par sa propre activité. </a:t>
            </a:r>
          </a:p>
          <a:p>
            <a:pPr marL="342900" indent="-342900">
              <a:buFont typeface="Wingdings" panose="05000000000000000000" pitchFamily="2" charset="2"/>
              <a:buChar char="Ø"/>
            </a:pPr>
            <a:endParaRPr lang="fr-FR" sz="1200" dirty="0">
              <a:latin typeface="Script Ecole 2" panose="02000400000000000000" pitchFamily="2" charset="0"/>
              <a:ea typeface="Script Ecole 2" panose="02000400000000000000" pitchFamily="2" charset="0"/>
            </a:endParaRPr>
          </a:p>
          <a:p>
            <a:pPr marL="342900" indent="-342900">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Elles vont lui permettre de fonctionner, de réaliser n’importe quelle tâche avec succès. </a:t>
            </a:r>
          </a:p>
          <a:p>
            <a:pPr marL="342900" indent="-342900">
              <a:buFont typeface="Wingdings" panose="05000000000000000000" pitchFamily="2" charset="2"/>
              <a:buChar char="Ø"/>
            </a:pPr>
            <a:endParaRPr lang="fr-FR" sz="1200" dirty="0">
              <a:latin typeface="Script Ecole 2" panose="02000400000000000000" pitchFamily="2" charset="0"/>
              <a:ea typeface="Script Ecole 2" panose="02000400000000000000" pitchFamily="2" charset="0"/>
            </a:endParaRPr>
          </a:p>
          <a:p>
            <a:pPr marL="342900" indent="-342900">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Ainsi, à l’école ou à la maison, avant même de penser à lui enseigner les lettres, les chiffres ou autre chose, il faut l’aider à développer ses fonctions exécutives. Le reste attend. </a:t>
            </a:r>
          </a:p>
          <a:p>
            <a:pPr marL="342900" indent="-342900">
              <a:buFont typeface="Wingdings" panose="05000000000000000000" pitchFamily="2" charset="2"/>
              <a:buChar char="Ø"/>
            </a:pPr>
            <a:endParaRPr lang="fr-FR" sz="1200" dirty="0">
              <a:latin typeface="Script Ecole 2" panose="02000400000000000000" pitchFamily="2" charset="0"/>
              <a:ea typeface="Script Ecole 2" panose="02000400000000000000" pitchFamily="2" charset="0"/>
            </a:endParaRPr>
          </a:p>
          <a:p>
            <a:pPr marL="342900" indent="-342900">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Pour cela, il nous faut adopter une posture simple pour tous les gestes de la vie quotidienne : “</a:t>
            </a:r>
            <a:r>
              <a:rPr lang="fr-FR" sz="2000" i="1" dirty="0">
                <a:latin typeface="Script Ecole 2" panose="02000400000000000000" pitchFamily="2" charset="0"/>
                <a:ea typeface="Script Ecole 2" panose="02000400000000000000" pitchFamily="2" charset="0"/>
              </a:rPr>
              <a:t>Tu peux le faire, tu vas le faire, même si cela prend du temps, je sais que tu vas y arriver</a:t>
            </a:r>
            <a:r>
              <a:rPr lang="fr-FR" sz="2000" dirty="0">
                <a:latin typeface="Script Ecole 2" panose="02000400000000000000" pitchFamily="2" charset="0"/>
                <a:ea typeface="Script Ecole 2" panose="02000400000000000000" pitchFamily="2" charset="0"/>
              </a:rPr>
              <a:t>.”</a:t>
            </a:r>
          </a:p>
        </p:txBody>
      </p:sp>
      <p:sp>
        <p:nvSpPr>
          <p:cNvPr id="5" name="Rectangle 4"/>
          <p:cNvSpPr/>
          <p:nvPr/>
        </p:nvSpPr>
        <p:spPr>
          <a:xfrm>
            <a:off x="911084" y="684286"/>
            <a:ext cx="8856984" cy="707886"/>
          </a:xfrm>
          <a:prstGeom prst="rect">
            <a:avLst/>
          </a:prstGeom>
        </p:spPr>
        <p:txBody>
          <a:bodyPr wrap="square">
            <a:spAutoFit/>
          </a:bodyPr>
          <a:lstStyle/>
          <a:p>
            <a:pPr algn="ctr"/>
            <a:r>
              <a:rPr lang="fr-FR" sz="4000" dirty="0">
                <a:latin typeface="Cooper Black" panose="0208090404030B020404" pitchFamily="18" charset="0"/>
              </a:rPr>
              <a:t>Donc …</a:t>
            </a:r>
          </a:p>
        </p:txBody>
      </p:sp>
    </p:spTree>
    <p:extLst>
      <p:ext uri="{BB962C8B-B14F-4D97-AF65-F5344CB8AC3E}">
        <p14:creationId xmlns:p14="http://schemas.microsoft.com/office/powerpoint/2010/main" val="6786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4213" y="1836415"/>
            <a:ext cx="8784976" cy="3785652"/>
          </a:xfrm>
          <a:prstGeom prst="rect">
            <a:avLst/>
          </a:prstGeom>
        </p:spPr>
        <p:txBody>
          <a:bodyPr wrap="square">
            <a:spAutoFit/>
          </a:bodyPr>
          <a:lstStyle/>
          <a:p>
            <a:pPr algn="just"/>
            <a:r>
              <a:rPr lang="fr-FR" sz="2400" dirty="0">
                <a:latin typeface="Script Ecole 2" panose="02000400000000000000" pitchFamily="2" charset="0"/>
                <a:ea typeface="Script Ecole 2" panose="02000400000000000000" pitchFamily="2" charset="0"/>
              </a:rPr>
              <a:t>Le fonctionnement d’une classe maternelle doit par conséquent être basé sur l’autonomie des enfants et l’individualisation. </a:t>
            </a:r>
          </a:p>
          <a:p>
            <a:pPr algn="just"/>
            <a:endParaRPr lang="fr-FR" sz="2400" dirty="0">
              <a:latin typeface="Script Ecole 2" panose="02000400000000000000" pitchFamily="2" charset="0"/>
              <a:ea typeface="Script Ecole 2" panose="02000400000000000000" pitchFamily="2" charset="0"/>
            </a:endParaRPr>
          </a:p>
          <a:p>
            <a:pPr algn="just"/>
            <a:r>
              <a:rPr lang="fr-FR" sz="2400" dirty="0">
                <a:latin typeface="Script Ecole 2" panose="02000400000000000000" pitchFamily="2" charset="0"/>
                <a:ea typeface="Script Ecole 2" panose="02000400000000000000" pitchFamily="2" charset="0"/>
              </a:rPr>
              <a:t>Dès leur entrée dans la classe le matin, ils sont invités à choisir eux-mêmes ce qu’ils veulent faire et à le faire librement, autant qu’ils le souhaitent, tout en respectant les règles de vie collective. (parler bas, ne pas courir, ne pas prendre l’atelier du copain, porter sa chaise sans bruit, ranger son atelier …)</a:t>
            </a:r>
          </a:p>
        </p:txBody>
      </p:sp>
      <p:sp>
        <p:nvSpPr>
          <p:cNvPr id="6" name="Rectangle 5"/>
          <p:cNvSpPr/>
          <p:nvPr/>
        </p:nvSpPr>
        <p:spPr>
          <a:xfrm>
            <a:off x="1242567" y="828303"/>
            <a:ext cx="8164351" cy="769441"/>
          </a:xfrm>
          <a:prstGeom prst="rect">
            <a:avLst/>
          </a:prstGeom>
        </p:spPr>
        <p:txBody>
          <a:bodyPr wrap="none">
            <a:spAutoFit/>
          </a:bodyPr>
          <a:lstStyle/>
          <a:p>
            <a:pPr algn="ctr"/>
            <a:r>
              <a:rPr lang="fr-FR" sz="4400" dirty="0">
                <a:latin typeface="Cooper Black" panose="0208090404030B020404" pitchFamily="18" charset="0"/>
              </a:rPr>
              <a:t>Fonctionnement de la classe</a:t>
            </a:r>
          </a:p>
        </p:txBody>
      </p:sp>
    </p:spTree>
    <p:extLst>
      <p:ext uri="{BB962C8B-B14F-4D97-AF65-F5344CB8AC3E}">
        <p14:creationId xmlns:p14="http://schemas.microsoft.com/office/powerpoint/2010/main" val="21451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73200" y="699732"/>
            <a:ext cx="8928992"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Les adultes de l’école</a:t>
            </a:r>
          </a:p>
        </p:txBody>
      </p:sp>
      <p:sp>
        <p:nvSpPr>
          <p:cNvPr id="3" name="ZoneTexte 2"/>
          <p:cNvSpPr txBox="1"/>
          <p:nvPr/>
        </p:nvSpPr>
        <p:spPr>
          <a:xfrm>
            <a:off x="1170236" y="1798934"/>
            <a:ext cx="5976664" cy="415498"/>
          </a:xfrm>
          <a:prstGeom prst="rect">
            <a:avLst/>
          </a:prstGeom>
          <a:noFill/>
          <a:ln>
            <a:solidFill>
              <a:schemeClr val="tx1">
                <a:lumMod val="50000"/>
                <a:lumOff val="50000"/>
              </a:schemeClr>
            </a:solidFill>
          </a:ln>
        </p:spPr>
        <p:txBody>
          <a:bodyPr wrap="square" rtlCol="0">
            <a:spAutoFit/>
          </a:bodyPr>
          <a:lstStyle/>
          <a:p>
            <a:pPr algn="ctr"/>
            <a:r>
              <a:rPr lang="fr-FR" dirty="0">
                <a:latin typeface="Script Ecole 2" panose="02000400000000000000" pitchFamily="2" charset="0"/>
                <a:ea typeface="Script Ecole 2" panose="02000400000000000000" pitchFamily="2" charset="0"/>
              </a:rPr>
              <a:t>Les enseignantes</a:t>
            </a:r>
          </a:p>
        </p:txBody>
      </p:sp>
      <p:sp>
        <p:nvSpPr>
          <p:cNvPr id="4" name="ZoneTexte 3"/>
          <p:cNvSpPr txBox="1"/>
          <p:nvPr/>
        </p:nvSpPr>
        <p:spPr>
          <a:xfrm>
            <a:off x="7650956" y="1798934"/>
            <a:ext cx="1872208" cy="415498"/>
          </a:xfrm>
          <a:prstGeom prst="rect">
            <a:avLst/>
          </a:prstGeom>
          <a:noFill/>
          <a:ln>
            <a:solidFill>
              <a:schemeClr val="tx1">
                <a:lumMod val="50000"/>
                <a:lumOff val="50000"/>
              </a:schemeClr>
            </a:solidFill>
          </a:ln>
        </p:spPr>
        <p:txBody>
          <a:bodyPr wrap="square" rtlCol="0">
            <a:spAutoFit/>
          </a:bodyPr>
          <a:lstStyle/>
          <a:p>
            <a:pPr algn="ctr"/>
            <a:r>
              <a:rPr lang="fr-FR" dirty="0">
                <a:latin typeface="Script Ecole 2" panose="02000400000000000000" pitchFamily="2" charset="0"/>
                <a:ea typeface="Script Ecole 2" panose="02000400000000000000" pitchFamily="2" charset="0"/>
              </a:rPr>
              <a:t>L’ASEM</a:t>
            </a:r>
          </a:p>
        </p:txBody>
      </p:sp>
      <p:sp>
        <p:nvSpPr>
          <p:cNvPr id="5" name="ZoneTexte 4"/>
          <p:cNvSpPr txBox="1"/>
          <p:nvPr/>
        </p:nvSpPr>
        <p:spPr>
          <a:xfrm>
            <a:off x="2826420" y="4483461"/>
            <a:ext cx="5400600" cy="415498"/>
          </a:xfrm>
          <a:prstGeom prst="rect">
            <a:avLst/>
          </a:prstGeom>
          <a:noFill/>
          <a:ln>
            <a:solidFill>
              <a:schemeClr val="tx1">
                <a:lumMod val="50000"/>
                <a:lumOff val="50000"/>
              </a:schemeClr>
            </a:solidFill>
          </a:ln>
        </p:spPr>
        <p:txBody>
          <a:bodyPr wrap="square" rtlCol="0">
            <a:spAutoFit/>
          </a:bodyPr>
          <a:lstStyle/>
          <a:p>
            <a:pPr algn="ctr"/>
            <a:r>
              <a:rPr lang="fr-FR" dirty="0">
                <a:latin typeface="Script Ecole 2" panose="02000400000000000000" pitchFamily="2" charset="0"/>
                <a:ea typeface="Script Ecole 2" panose="02000400000000000000" pitchFamily="2" charset="0"/>
              </a:rPr>
              <a:t>Le personnel de garderie</a:t>
            </a:r>
          </a:p>
        </p:txBody>
      </p:sp>
      <p:graphicFrame>
        <p:nvGraphicFramePr>
          <p:cNvPr id="9" name="Tableau 8"/>
          <p:cNvGraphicFramePr>
            <a:graphicFrameLocks noGrp="1"/>
          </p:cNvGraphicFramePr>
          <p:nvPr>
            <p:extLst>
              <p:ext uri="{D42A27DB-BD31-4B8C-83A1-F6EECF244321}">
                <p14:modId xmlns:p14="http://schemas.microsoft.com/office/powerpoint/2010/main" val="3033303177"/>
              </p:ext>
            </p:extLst>
          </p:nvPr>
        </p:nvGraphicFramePr>
        <p:xfrm>
          <a:off x="2322364" y="2496366"/>
          <a:ext cx="3984442" cy="1695600"/>
        </p:xfrm>
        <a:graphic>
          <a:graphicData uri="http://schemas.openxmlformats.org/drawingml/2006/table">
            <a:tbl>
              <a:tblPr firstRow="1" bandRow="1">
                <a:tableStyleId>{5C22544A-7EE6-4342-B048-85BDC9FD1C3A}</a:tableStyleId>
              </a:tblPr>
              <a:tblGrid>
                <a:gridCol w="1992221">
                  <a:extLst>
                    <a:ext uri="{9D8B030D-6E8A-4147-A177-3AD203B41FA5}">
                      <a16:colId xmlns:a16="http://schemas.microsoft.com/office/drawing/2014/main" val="20000"/>
                    </a:ext>
                  </a:extLst>
                </a:gridCol>
                <a:gridCol w="1992221">
                  <a:extLst>
                    <a:ext uri="{9D8B030D-6E8A-4147-A177-3AD203B41FA5}">
                      <a16:colId xmlns:a16="http://schemas.microsoft.com/office/drawing/2014/main" val="20001"/>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Agnès</a:t>
                      </a:r>
                      <a:r>
                        <a:rPr lang="fr-FR" sz="1400" b="0" baseline="0" dirty="0">
                          <a:solidFill>
                            <a:schemeClr val="tx1"/>
                          </a:solidFill>
                          <a:latin typeface="Script Ecole 2" panose="02000400000000000000" pitchFamily="2" charset="0"/>
                          <a:ea typeface="Script Ecole 2" panose="02000400000000000000" pitchFamily="2" charset="0"/>
                        </a:rPr>
                        <a:t> Livier-Mabille</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Laurence </a:t>
                      </a:r>
                      <a:r>
                        <a:rPr lang="fr-FR" sz="1400" b="0" dirty="0" err="1">
                          <a:solidFill>
                            <a:schemeClr val="tx1"/>
                          </a:solidFill>
                          <a:latin typeface="Script Ecole 2" panose="02000400000000000000" pitchFamily="2" charset="0"/>
                          <a:ea typeface="Script Ecole 2" panose="02000400000000000000" pitchFamily="2" charset="0"/>
                        </a:rPr>
                        <a:t>Ysabel</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297382619"/>
              </p:ext>
            </p:extLst>
          </p:nvPr>
        </p:nvGraphicFramePr>
        <p:xfrm>
          <a:off x="2799513" y="5076775"/>
          <a:ext cx="5544615" cy="1695600"/>
        </p:xfrm>
        <a:graphic>
          <a:graphicData uri="http://schemas.openxmlformats.org/drawingml/2006/table">
            <a:tbl>
              <a:tblPr firstRow="1" bandRow="1">
                <a:tableStyleId>{5C22544A-7EE6-4342-B048-85BDC9FD1C3A}</a:tableStyleId>
              </a:tblPr>
              <a:tblGrid>
                <a:gridCol w="1848205">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848205">
                  <a:extLst>
                    <a:ext uri="{9D8B030D-6E8A-4147-A177-3AD203B41FA5}">
                      <a16:colId xmlns:a16="http://schemas.microsoft.com/office/drawing/2014/main" val="20002"/>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Florence </a:t>
                      </a:r>
                      <a:r>
                        <a:rPr lang="fr-FR" sz="1400" b="0" dirty="0" err="1">
                          <a:solidFill>
                            <a:schemeClr val="tx1"/>
                          </a:solidFill>
                          <a:latin typeface="Script Ecole 2" panose="02000400000000000000" pitchFamily="2" charset="0"/>
                          <a:ea typeface="Script Ecole 2" panose="02000400000000000000" pitchFamily="2" charset="0"/>
                        </a:rPr>
                        <a:t>Lagrée</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Kassandra </a:t>
                      </a:r>
                      <a:r>
                        <a:rPr lang="fr-FR" sz="1400" b="0" dirty="0" err="1">
                          <a:solidFill>
                            <a:schemeClr val="tx1"/>
                          </a:solidFill>
                          <a:latin typeface="Script Ecole 2" panose="02000400000000000000" pitchFamily="2" charset="0"/>
                          <a:ea typeface="Script Ecole 2" panose="02000400000000000000" pitchFamily="2" charset="0"/>
                        </a:rPr>
                        <a:t>Bonnerue</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Amélie </a:t>
                      </a:r>
                      <a:r>
                        <a:rPr lang="fr-FR" sz="1400" b="0" dirty="0" err="1">
                          <a:solidFill>
                            <a:schemeClr val="tx1"/>
                          </a:solidFill>
                          <a:latin typeface="Script Ecole 2" panose="02000400000000000000" pitchFamily="2" charset="0"/>
                          <a:ea typeface="Script Ecole 2" panose="02000400000000000000" pitchFamily="2" charset="0"/>
                        </a:rPr>
                        <a:t>Thirouard</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573364211"/>
              </p:ext>
            </p:extLst>
          </p:nvPr>
        </p:nvGraphicFramePr>
        <p:xfrm>
          <a:off x="7650956" y="2423110"/>
          <a:ext cx="1848205" cy="1695600"/>
        </p:xfrm>
        <a:graphic>
          <a:graphicData uri="http://schemas.openxmlformats.org/drawingml/2006/table">
            <a:tbl>
              <a:tblPr firstRow="1" bandRow="1">
                <a:tableStyleId>{5C22544A-7EE6-4342-B048-85BDC9FD1C3A}</a:tableStyleId>
              </a:tblPr>
              <a:tblGrid>
                <a:gridCol w="1848205">
                  <a:extLst>
                    <a:ext uri="{9D8B030D-6E8A-4147-A177-3AD203B41FA5}">
                      <a16:colId xmlns:a16="http://schemas.microsoft.com/office/drawing/2014/main" val="20000"/>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Kassandra </a:t>
                      </a:r>
                      <a:r>
                        <a:rPr lang="fr-FR" sz="1400" b="0" dirty="0" err="1">
                          <a:solidFill>
                            <a:schemeClr val="tx1"/>
                          </a:solidFill>
                          <a:latin typeface="Script Ecole 2" panose="02000400000000000000" pitchFamily="2" charset="0"/>
                          <a:ea typeface="Script Ecole 2" panose="02000400000000000000" pitchFamily="2" charset="0"/>
                        </a:rPr>
                        <a:t>Bonnerue</a:t>
                      </a:r>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16190" t="33973" r="57145" b="33013"/>
          <a:stretch/>
        </p:blipFill>
        <p:spPr>
          <a:xfrm rot="5400000">
            <a:off x="2787754" y="2554395"/>
            <a:ext cx="1357075" cy="1260140"/>
          </a:xfrm>
          <a:prstGeom prst="rect">
            <a:avLst/>
          </a:prstGeom>
        </p:spPr>
      </p:pic>
      <p:pic>
        <p:nvPicPr>
          <p:cNvPr id="13" name="fullResImage" descr="https://stjosephlhermitage.fr/wp-content/uploads/2019/09/2019_Périscolaire-1024x683.jpg"/>
          <p:cNvPicPr/>
          <p:nvPr/>
        </p:nvPicPr>
        <p:blipFill rotWithShape="1">
          <a:blip r:embed="rId3">
            <a:extLst>
              <a:ext uri="{28A0092B-C50C-407E-A947-70E740481C1C}">
                <a14:useLocalDpi xmlns:a14="http://schemas.microsoft.com/office/drawing/2010/main" val="0"/>
              </a:ext>
            </a:extLst>
          </a:blip>
          <a:srcRect l="12568" t="16422" r="69902" b="55860"/>
          <a:stretch/>
        </p:blipFill>
        <p:spPr bwMode="auto">
          <a:xfrm>
            <a:off x="6858868" y="5076775"/>
            <a:ext cx="1224136" cy="1309885"/>
          </a:xfrm>
          <a:prstGeom prst="rect">
            <a:avLst/>
          </a:prstGeom>
          <a:noFill/>
          <a:ln>
            <a:noFill/>
          </a:ln>
          <a:extLst>
            <a:ext uri="{53640926-AAD7-44D8-BBD7-CCE9431645EC}">
              <a14:shadowObscured xmlns:a14="http://schemas.microsoft.com/office/drawing/2010/main"/>
            </a:ext>
          </a:extLst>
        </p:spPr>
      </p:pic>
      <p:pic>
        <p:nvPicPr>
          <p:cNvPr id="14" name="Image 13" descr="Une image contenant personne, extérieur, herbe, bleu&#10;&#10;Description générée automatiquement">
            <a:extLst>
              <a:ext uri="{FF2B5EF4-FFF2-40B4-BE49-F238E27FC236}">
                <a16:creationId xmlns:a16="http://schemas.microsoft.com/office/drawing/2014/main" id="{87997504-9242-4F6D-900C-1ED8287F4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644" y="2496366"/>
            <a:ext cx="936104" cy="1404156"/>
          </a:xfrm>
          <a:prstGeom prst="rect">
            <a:avLst/>
          </a:prstGeom>
        </p:spPr>
      </p:pic>
      <p:pic>
        <p:nvPicPr>
          <p:cNvPr id="16" name="Image 15" descr="Une image contenant personne, extérieur, habits, herbe&#10;&#10;Description générée automatiquement">
            <a:extLst>
              <a:ext uri="{FF2B5EF4-FFF2-40B4-BE49-F238E27FC236}">
                <a16:creationId xmlns:a16="http://schemas.microsoft.com/office/drawing/2014/main" id="{F92FD74C-0B92-4CF6-900E-279D25DF0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3754" y="2442824"/>
            <a:ext cx="942608" cy="1413912"/>
          </a:xfrm>
          <a:prstGeom prst="rect">
            <a:avLst/>
          </a:prstGeom>
        </p:spPr>
      </p:pic>
      <p:pic>
        <p:nvPicPr>
          <p:cNvPr id="18" name="Image 17" descr="Une image contenant personne, extérieur, habits, herbe&#10;&#10;Description générée automatiquement">
            <a:extLst>
              <a:ext uri="{FF2B5EF4-FFF2-40B4-BE49-F238E27FC236}">
                <a16:creationId xmlns:a16="http://schemas.microsoft.com/office/drawing/2014/main" id="{F79AD94D-DD64-451F-82C2-7AA65E623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0516" y="5076812"/>
            <a:ext cx="942608" cy="1413912"/>
          </a:xfrm>
          <a:prstGeom prst="rect">
            <a:avLst/>
          </a:prstGeom>
        </p:spPr>
      </p:pic>
      <p:pic>
        <p:nvPicPr>
          <p:cNvPr id="20" name="Image 19" descr="Une image contenant extérieur, personne, herbe, femme&#10;&#10;Description générée automatiquement">
            <a:extLst>
              <a:ext uri="{FF2B5EF4-FFF2-40B4-BE49-F238E27FC236}">
                <a16:creationId xmlns:a16="http://schemas.microsoft.com/office/drawing/2014/main" id="{F624CD4C-7373-4AE2-9F4A-6D5CA956F9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9466" y="5076775"/>
            <a:ext cx="962001" cy="1443001"/>
          </a:xfrm>
          <a:prstGeom prst="rect">
            <a:avLst/>
          </a:prstGeom>
        </p:spPr>
      </p:pic>
    </p:spTree>
    <p:extLst>
      <p:ext uri="{BB962C8B-B14F-4D97-AF65-F5344CB8AC3E}">
        <p14:creationId xmlns:p14="http://schemas.microsoft.com/office/powerpoint/2010/main" val="240550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6672" y="684287"/>
            <a:ext cx="8286564" cy="646331"/>
          </a:xfrm>
          <a:prstGeom prst="rect">
            <a:avLst/>
          </a:prstGeom>
        </p:spPr>
        <p:txBody>
          <a:bodyPr wrap="none">
            <a:spAutoFit/>
          </a:bodyPr>
          <a:lstStyle/>
          <a:p>
            <a:pPr algn="ctr"/>
            <a:r>
              <a:rPr lang="fr-FR" sz="3600" dirty="0">
                <a:latin typeface="Cooper Black" panose="0208090404030B020404" pitchFamily="18" charset="0"/>
              </a:rPr>
              <a:t>Des exercices efficaces,  pourquoi ?</a:t>
            </a:r>
          </a:p>
        </p:txBody>
      </p:sp>
      <p:sp>
        <p:nvSpPr>
          <p:cNvPr id="5" name="Rectangle 4"/>
          <p:cNvSpPr/>
          <p:nvPr/>
        </p:nvSpPr>
        <p:spPr>
          <a:xfrm>
            <a:off x="1026220" y="1391221"/>
            <a:ext cx="8640960" cy="5755422"/>
          </a:xfrm>
          <a:prstGeom prst="rect">
            <a:avLst/>
          </a:prstGeom>
        </p:spPr>
        <p:txBody>
          <a:bodyPr wrap="square">
            <a:spAutoFit/>
          </a:bodyPr>
          <a:lstStyle/>
          <a:p>
            <a:pPr marL="514350" indent="-514350" algn="just">
              <a:buAutoNum type="arabicParenR"/>
            </a:pPr>
            <a:r>
              <a:rPr lang="fr-FR" sz="2800" dirty="0">
                <a:latin typeface="Script Ecole 2" panose="02000400000000000000" pitchFamily="2" charset="0"/>
                <a:ea typeface="Script Ecole 2" panose="02000400000000000000" pitchFamily="2" charset="0"/>
              </a:rPr>
              <a:t>C’est chacun son tour :</a:t>
            </a:r>
          </a:p>
          <a:p>
            <a:pPr marL="514350" indent="-514350" algn="just">
              <a:buAutoNum type="arabicParenR"/>
            </a:pPr>
            <a:endParaRPr lang="fr-FR" sz="1200" dirty="0">
              <a:latin typeface="Script Ecole 2" panose="02000400000000000000" pitchFamily="2" charset="0"/>
              <a:ea typeface="Script Ecole 2" panose="02000400000000000000" pitchFamily="2" charset="0"/>
            </a:endParaRPr>
          </a:p>
          <a:p>
            <a:pPr marL="808038" algn="just"/>
            <a:r>
              <a:rPr lang="fr-FR" sz="2000" dirty="0">
                <a:latin typeface="Script Ecole 2" panose="02000400000000000000" pitchFamily="2" charset="0"/>
                <a:ea typeface="Script Ecole 2" panose="02000400000000000000" pitchFamily="2" charset="0"/>
              </a:rPr>
              <a:t>Lorsque l’adulte montre les gestes à l’enfant, celui-ci doit attendre la fin de la démonstration pour les reproduire. Il doit ainsi inhiber son désir de faire jusqu’à la fin de la présentation, tout en gardant en mémoire la succession de gestes à exécuter et le but à atteindre. Il entraîne alors de façon extrêmement efficace son contrôle inhibiteur et sa mémoire de travail. </a:t>
            </a:r>
          </a:p>
          <a:p>
            <a:pPr algn="just"/>
            <a:endParaRPr lang="fr-FR" sz="1800" dirty="0">
              <a:latin typeface="Script Ecole 2" panose="02000400000000000000" pitchFamily="2" charset="0"/>
              <a:ea typeface="Script Ecole 2" panose="02000400000000000000" pitchFamily="2" charset="0"/>
            </a:endParaRPr>
          </a:p>
          <a:p>
            <a:pPr algn="just"/>
            <a:r>
              <a:rPr lang="fr-FR" sz="2800" dirty="0">
                <a:latin typeface="Script Ecole 2" panose="02000400000000000000" pitchFamily="2" charset="0"/>
                <a:ea typeface="Script Ecole 2" panose="02000400000000000000" pitchFamily="2" charset="0"/>
              </a:rPr>
              <a:t>2) Le but est explicite :</a:t>
            </a:r>
          </a:p>
          <a:p>
            <a:pPr algn="just"/>
            <a:endParaRPr lang="fr-FR" sz="1200" dirty="0">
              <a:latin typeface="Script Ecole 2" panose="02000400000000000000" pitchFamily="2" charset="0"/>
              <a:ea typeface="Script Ecole 2" panose="02000400000000000000" pitchFamily="2" charset="0"/>
            </a:endParaRPr>
          </a:p>
          <a:p>
            <a:pPr marL="808038" algn="just"/>
            <a:r>
              <a:rPr lang="fr-FR" sz="2000" dirty="0">
                <a:latin typeface="Script Ecole 2" panose="02000400000000000000" pitchFamily="2" charset="0"/>
                <a:ea typeface="Script Ecole 2" panose="02000400000000000000" pitchFamily="2" charset="0"/>
              </a:rPr>
              <a:t>L’adulte annonce clairement le but à l’enfant. C’est un point capital. Sans objectif, il n’y a besoin ni de garder en mémoire des informations, ni de les planifier, ni de rester flexible dans ses stratégies, puisque de toutes façons, il n’y a aucun but défini.</a:t>
            </a:r>
          </a:p>
          <a:p>
            <a:pPr marL="808038" algn="just"/>
            <a:r>
              <a:rPr lang="fr-FR" sz="2000" dirty="0">
                <a:latin typeface="Script Ecole 2" panose="02000400000000000000" pitchFamily="2" charset="0"/>
                <a:ea typeface="Script Ecole 2" panose="02000400000000000000" pitchFamily="2" charset="0"/>
              </a:rPr>
              <a:t>La démonstration est exacte et possède un ordre logique.</a:t>
            </a:r>
            <a:endParaRPr lang="fr-FR" sz="28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244598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6672" y="684287"/>
            <a:ext cx="8286564" cy="646331"/>
          </a:xfrm>
          <a:prstGeom prst="rect">
            <a:avLst/>
          </a:prstGeom>
        </p:spPr>
        <p:txBody>
          <a:bodyPr wrap="none">
            <a:spAutoFit/>
          </a:bodyPr>
          <a:lstStyle/>
          <a:p>
            <a:pPr algn="ctr"/>
            <a:r>
              <a:rPr lang="fr-FR" sz="3600" dirty="0">
                <a:latin typeface="Cooper Black" panose="0208090404030B020404" pitchFamily="18" charset="0"/>
              </a:rPr>
              <a:t>Des exercices efficaces,  pourquoi ?</a:t>
            </a:r>
          </a:p>
        </p:txBody>
      </p:sp>
      <p:sp>
        <p:nvSpPr>
          <p:cNvPr id="5" name="Rectangle 4"/>
          <p:cNvSpPr/>
          <p:nvPr/>
        </p:nvSpPr>
        <p:spPr>
          <a:xfrm>
            <a:off x="1026220" y="1538883"/>
            <a:ext cx="8640960" cy="5447645"/>
          </a:xfrm>
          <a:prstGeom prst="rect">
            <a:avLst/>
          </a:prstGeom>
        </p:spPr>
        <p:txBody>
          <a:bodyPr wrap="square">
            <a:spAutoFit/>
          </a:bodyPr>
          <a:lstStyle/>
          <a:p>
            <a:pPr marL="514350" indent="-514350" algn="just">
              <a:buAutoNum type="arabicParenR" startAt="3"/>
            </a:pPr>
            <a:r>
              <a:rPr lang="fr-FR" sz="2800" dirty="0">
                <a:latin typeface="Script Ecole 2" panose="02000400000000000000" pitchFamily="2" charset="0"/>
                <a:ea typeface="Script Ecole 2" panose="02000400000000000000" pitchFamily="2" charset="0"/>
              </a:rPr>
              <a:t>Il peut détecter son erreur tout seul :</a:t>
            </a:r>
          </a:p>
          <a:p>
            <a:pPr marL="514350" indent="-514350" algn="just">
              <a:buAutoNum type="arabicParenR" startAt="3"/>
            </a:pPr>
            <a:endParaRPr lang="fr-FR" sz="1200" dirty="0">
              <a:latin typeface="Script Ecole 2" panose="02000400000000000000" pitchFamily="2" charset="0"/>
              <a:ea typeface="Script Ecole 2" panose="02000400000000000000" pitchFamily="2" charset="0"/>
            </a:endParaRPr>
          </a:p>
          <a:p>
            <a:pPr marL="808038" algn="just"/>
            <a:r>
              <a:rPr lang="fr-FR" sz="2000" dirty="0">
                <a:latin typeface="Script Ecole 2" panose="02000400000000000000" pitchFamily="2" charset="0"/>
                <a:ea typeface="Script Ecole 2" panose="02000400000000000000" pitchFamily="2" charset="0"/>
              </a:rPr>
              <a:t>Le matériel est autocorrectif. L’enfant peut alors se perfectionner tout seul en répétant autant qu’il le souhaite, et sans avoir besoin du retour de l’adulte puisqu’il peut lui-même percevoir son erreur. </a:t>
            </a:r>
          </a:p>
          <a:p>
            <a:pPr algn="just"/>
            <a:endParaRPr lang="fr-FR" sz="2800" dirty="0">
              <a:latin typeface="Script Ecole 2" panose="02000400000000000000" pitchFamily="2" charset="0"/>
              <a:ea typeface="Script Ecole 2" panose="02000400000000000000" pitchFamily="2" charset="0"/>
            </a:endParaRPr>
          </a:p>
          <a:p>
            <a:pPr marL="514350" indent="-514350" algn="just">
              <a:buAutoNum type="arabicParenR" startAt="2"/>
            </a:pPr>
            <a:r>
              <a:rPr lang="fr-FR" sz="2800" dirty="0">
                <a:latin typeface="Script Ecole 2" panose="02000400000000000000" pitchFamily="2" charset="0"/>
                <a:ea typeface="Script Ecole 2" panose="02000400000000000000" pitchFamily="2" charset="0"/>
              </a:rPr>
              <a:t>La démonstration est individuelle :</a:t>
            </a:r>
          </a:p>
          <a:p>
            <a:pPr marL="514350" indent="-514350" algn="just">
              <a:buAutoNum type="arabicParenR" startAt="2"/>
            </a:pPr>
            <a:endParaRPr lang="fr-FR" sz="1200" dirty="0">
              <a:latin typeface="Script Ecole 2" panose="02000400000000000000" pitchFamily="2" charset="0"/>
              <a:ea typeface="Script Ecole 2" panose="02000400000000000000" pitchFamily="2" charset="0"/>
            </a:endParaRPr>
          </a:p>
          <a:p>
            <a:pPr marL="808038" algn="just"/>
            <a:r>
              <a:rPr lang="fr-FR" sz="2000" dirty="0">
                <a:latin typeface="Script Ecole 2" panose="02000400000000000000" pitchFamily="2" charset="0"/>
                <a:ea typeface="Script Ecole 2" panose="02000400000000000000" pitchFamily="2" charset="0"/>
              </a:rPr>
              <a:t>Pourquoi ? Parce qu’à 3 ans, le contrôle inhibiteur et la mémoire de travail d’un enfant sont faibles. Ainsi, si la présentation avait lieu avec 2 ou 3 camarades, l’enfant oublierait les gestes montrés par l’adulte, le temps que les autres réalisent les gestes chacun leur tour ; il n’aurait par ailleurs pas la capacité de patienter pendant que 2 ou 3 autres de ses camarades s’exercent.</a:t>
            </a:r>
          </a:p>
          <a:p>
            <a:pPr marL="808038" algn="just"/>
            <a:endParaRPr lang="fr-FR" sz="20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337293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7340" y="612279"/>
            <a:ext cx="8125238" cy="861774"/>
          </a:xfrm>
          <a:prstGeom prst="rect">
            <a:avLst/>
          </a:prstGeom>
        </p:spPr>
        <p:txBody>
          <a:bodyPr wrap="none">
            <a:spAutoFit/>
          </a:bodyPr>
          <a:lstStyle/>
          <a:p>
            <a:pPr algn="ctr"/>
            <a:r>
              <a:rPr lang="fr-FR" sz="5000" dirty="0">
                <a:latin typeface="Cooper Black" panose="0208090404030B020404" pitchFamily="18" charset="0"/>
              </a:rPr>
              <a:t>Les activités en plateaux</a:t>
            </a:r>
          </a:p>
        </p:txBody>
      </p:sp>
      <p:sp>
        <p:nvSpPr>
          <p:cNvPr id="4" name="Rectangle 3"/>
          <p:cNvSpPr/>
          <p:nvPr/>
        </p:nvSpPr>
        <p:spPr>
          <a:xfrm>
            <a:off x="952580" y="1546061"/>
            <a:ext cx="8858616" cy="4462760"/>
          </a:xfrm>
          <a:prstGeom prst="rect">
            <a:avLst/>
          </a:prstGeom>
        </p:spPr>
        <p:txBody>
          <a:bodyPr wrap="square">
            <a:spAutoFit/>
          </a:bodyPr>
          <a:lstStyle/>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Matériel concret de manipulation qui favorise l'autonomie, la confiance en soi et la concentration.</a:t>
            </a:r>
          </a:p>
          <a:p>
            <a:pPr marL="285750" indent="-285750" algn="just">
              <a:buFont typeface="Wingdings" panose="05000000000000000000" pitchFamily="2" charset="2"/>
              <a:buChar char="Ø"/>
            </a:pPr>
            <a:endParaRPr lang="fr-FR" sz="1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Mise à disposition en permanence d'un matériel qui nécessite des gestes très précis.</a:t>
            </a:r>
          </a:p>
          <a:p>
            <a:pPr marL="285750" indent="-285750" algn="just">
              <a:buFont typeface="Wingdings" panose="05000000000000000000" pitchFamily="2" charset="2"/>
              <a:buChar char="Ø"/>
            </a:pPr>
            <a:endParaRPr lang="fr-FR" sz="1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Presque toutes les activités se pratiquent seul (plus rarement par deux). </a:t>
            </a:r>
          </a:p>
          <a:p>
            <a:pPr marL="285750" indent="-285750" algn="just">
              <a:buFont typeface="Wingdings" panose="05000000000000000000" pitchFamily="2" charset="2"/>
              <a:buChar char="Ø"/>
            </a:pPr>
            <a:endParaRPr lang="fr-FR" sz="1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On a le droit d'utiliser uniquement le matériel qui nous a été présenté par la maîtresse. </a:t>
            </a:r>
          </a:p>
          <a:p>
            <a:pPr marL="285750" indent="-285750" algn="just">
              <a:buFont typeface="Wingdings" panose="05000000000000000000" pitchFamily="2" charset="2"/>
              <a:buChar char="Ø"/>
            </a:pPr>
            <a:endParaRPr lang="fr-FR" sz="1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Les présentations se font, autant que possible, à un enfant à la fois. </a:t>
            </a:r>
          </a:p>
          <a:p>
            <a:pPr marL="285750" indent="-285750" algn="just">
              <a:buFont typeface="Wingdings" panose="05000000000000000000" pitchFamily="2" charset="2"/>
              <a:buChar char="Ø"/>
            </a:pPr>
            <a:endParaRPr lang="fr-FR" sz="1400" dirty="0">
              <a:latin typeface="Script Ecole 2" panose="02000400000000000000" pitchFamily="2" charset="0"/>
              <a:ea typeface="Script Ecole 2" panose="02000400000000000000" pitchFamily="2" charset="0"/>
            </a:endParaRPr>
          </a:p>
          <a:p>
            <a:pPr algn="just"/>
            <a:endParaRPr lang="fr-FR" sz="14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Le matériel est pensé pour des enfants de 3 à 6 ans donc il n'y a pas de soucis lié au double niveau.</a:t>
            </a:r>
          </a:p>
        </p:txBody>
      </p:sp>
    </p:spTree>
    <p:extLst>
      <p:ext uri="{BB962C8B-B14F-4D97-AF65-F5344CB8AC3E}">
        <p14:creationId xmlns:p14="http://schemas.microsoft.com/office/powerpoint/2010/main" val="190107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276" y="2039044"/>
            <a:ext cx="7716132" cy="4524315"/>
          </a:xfrm>
          <a:prstGeom prst="rect">
            <a:avLst/>
          </a:prstGeom>
        </p:spPr>
        <p:txBody>
          <a:bodyPr wrap="square">
            <a:spAutoFit/>
          </a:bodyPr>
          <a:lstStyle/>
          <a:p>
            <a:pPr lvl="1"/>
            <a:r>
              <a:rPr lang="fr-FR" sz="2400" dirty="0">
                <a:latin typeface="Script Ecole 2" panose="02000400000000000000" pitchFamily="2" charset="0"/>
                <a:ea typeface="Script Ecole 2" panose="02000400000000000000" pitchFamily="2" charset="0"/>
              </a:rPr>
              <a:t>Elles permettent de travailler sur l’ambiance de la classe : le calme, le rangement, le soin </a:t>
            </a:r>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a:p>
            <a:endParaRPr lang="fr-FR" sz="2400" dirty="0">
              <a:latin typeface="Script Ecole 2" panose="02000400000000000000" pitchFamily="2" charset="0"/>
              <a:ea typeface="Script Ecole 2" panose="02000400000000000000" pitchFamily="2" charset="0"/>
            </a:endParaRP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S’asseoir à une table</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Transporter une chaise</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Dérouler, rouler et transporter un petit tapis</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Marcher autour d’un petit tapis</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Transporter un plateau, un panier</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balayer</a:t>
            </a:r>
          </a:p>
          <a:p>
            <a:pPr marL="342900" indent="-3429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laver la table 	</a:t>
            </a:r>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a:p>
            <a:endParaRPr lang="fr-FR" sz="2400" dirty="0">
              <a:latin typeface="Script Ecole 2" panose="02000400000000000000" pitchFamily="2" charset="0"/>
              <a:ea typeface="Script Ecole 2" panose="02000400000000000000" pitchFamily="2" charset="0"/>
            </a:endParaRPr>
          </a:p>
        </p:txBody>
      </p:sp>
      <p:sp>
        <p:nvSpPr>
          <p:cNvPr id="4" name="Rectangle 3"/>
          <p:cNvSpPr/>
          <p:nvPr/>
        </p:nvSpPr>
        <p:spPr>
          <a:xfrm>
            <a:off x="1001949" y="790712"/>
            <a:ext cx="8772786" cy="861774"/>
          </a:xfrm>
          <a:prstGeom prst="rect">
            <a:avLst/>
          </a:prstGeom>
        </p:spPr>
        <p:txBody>
          <a:bodyPr wrap="none">
            <a:spAutoFit/>
          </a:bodyPr>
          <a:lstStyle/>
          <a:p>
            <a:pPr algn="ctr"/>
            <a:r>
              <a:rPr lang="fr-FR" sz="5000" dirty="0">
                <a:latin typeface="Cooper Black" panose="0208090404030B020404" pitchFamily="18" charset="0"/>
              </a:rPr>
              <a:t>Les activités préliminaires</a:t>
            </a:r>
          </a:p>
        </p:txBody>
      </p:sp>
    </p:spTree>
    <p:extLst>
      <p:ext uri="{BB962C8B-B14F-4D97-AF65-F5344CB8AC3E}">
        <p14:creationId xmlns:p14="http://schemas.microsoft.com/office/powerpoint/2010/main" val="353784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0434" y="1452324"/>
            <a:ext cx="8580228" cy="5570756"/>
          </a:xfrm>
          <a:prstGeom prst="rect">
            <a:avLst/>
          </a:prstGeom>
        </p:spPr>
        <p:txBody>
          <a:bodyPr wrap="square">
            <a:spAutoFit/>
          </a:bodyPr>
          <a:lstStyle/>
          <a:p>
            <a:pPr lvl="1"/>
            <a:r>
              <a:rPr lang="fr-FR" sz="2400" dirty="0">
                <a:latin typeface="Script Ecole 2" panose="02000400000000000000" pitchFamily="2" charset="0"/>
                <a:ea typeface="Script Ecole 2" panose="02000400000000000000" pitchFamily="2" charset="0"/>
              </a:rPr>
              <a:t>Elles permettent à l’enfant de développer ses compétences motrices, son habilité et sa précision. Elles préparent aussi à la tenue du crayon.</a:t>
            </a:r>
          </a:p>
          <a:p>
            <a:endParaRPr lang="fr-FR" sz="2400" dirty="0">
              <a:latin typeface="Script Ecole 2" panose="02000400000000000000" pitchFamily="2" charset="0"/>
              <a:ea typeface="Script Ecole 2" panose="02000400000000000000" pitchFamily="2" charset="0"/>
            </a:endParaRP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Pinces à linge sur le rebord d’un carton</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Clés et cadenas (recherche de cadenas !!)</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Visser et dévisser des écrous et des boulons</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Faire des colliers de perles</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Dévisser et visser des bouchons de bouteilles</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Transfert de graines avec une cuillère</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Verser une substance sèche d’un contenant à un autre</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Pinces &amp; pompons</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Transfert des graines avec des pinces à épiler</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Verser / transvaser de l’eau</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Transférer avec un compte-gouttes</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Coller  /   plier  </a:t>
            </a:r>
          </a:p>
          <a:p>
            <a:pPr marL="342900" indent="-3429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Utiliser un marteau		</a:t>
            </a:r>
            <a:r>
              <a:rPr lang="fr-FR" sz="2000" dirty="0" err="1">
                <a:latin typeface="Script Ecole 2" panose="02000400000000000000" pitchFamily="2" charset="0"/>
                <a:ea typeface="Script Ecole 2" panose="02000400000000000000" pitchFamily="2" charset="0"/>
              </a:rPr>
              <a:t>etc</a:t>
            </a:r>
            <a:r>
              <a:rPr lang="fr-FR" sz="2000" dirty="0">
                <a:latin typeface="Script Ecole 2" panose="02000400000000000000" pitchFamily="2" charset="0"/>
                <a:ea typeface="Script Ecole 2" panose="02000400000000000000" pitchFamily="2" charset="0"/>
              </a:rPr>
              <a:t> …</a:t>
            </a:r>
          </a:p>
        </p:txBody>
      </p:sp>
      <p:sp>
        <p:nvSpPr>
          <p:cNvPr id="4" name="Rectangle 3"/>
          <p:cNvSpPr/>
          <p:nvPr/>
        </p:nvSpPr>
        <p:spPr>
          <a:xfrm>
            <a:off x="1158960" y="612279"/>
            <a:ext cx="8323176" cy="861774"/>
          </a:xfrm>
          <a:prstGeom prst="rect">
            <a:avLst/>
          </a:prstGeom>
        </p:spPr>
        <p:txBody>
          <a:bodyPr wrap="none">
            <a:spAutoFit/>
          </a:bodyPr>
          <a:lstStyle/>
          <a:p>
            <a:pPr algn="ctr"/>
            <a:r>
              <a:rPr lang="fr-FR" sz="5000" dirty="0">
                <a:latin typeface="Cooper Black" panose="0208090404030B020404" pitchFamily="18" charset="0"/>
              </a:rPr>
              <a:t>Les activités vie pratique</a:t>
            </a:r>
          </a:p>
        </p:txBody>
      </p:sp>
    </p:spTree>
    <p:extLst>
      <p:ext uri="{BB962C8B-B14F-4D97-AF65-F5344CB8AC3E}">
        <p14:creationId xmlns:p14="http://schemas.microsoft.com/office/powerpoint/2010/main" val="4164457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4323" y="2124447"/>
            <a:ext cx="8580228" cy="4339650"/>
          </a:xfrm>
          <a:prstGeom prst="rect">
            <a:avLst/>
          </a:prstGeom>
        </p:spPr>
        <p:txBody>
          <a:bodyPr wrap="square">
            <a:spAutoFit/>
          </a:bodyPr>
          <a:lstStyle/>
          <a:p>
            <a:pPr lvl="1"/>
            <a:r>
              <a:rPr lang="fr-FR" sz="2400" dirty="0">
                <a:latin typeface="Script Ecole 2" panose="02000400000000000000" pitchFamily="2" charset="0"/>
                <a:ea typeface="Script Ecole 2" panose="02000400000000000000" pitchFamily="2" charset="0"/>
              </a:rPr>
              <a:t>Elles permettent à l’enfant de développer ses sens.</a:t>
            </a:r>
          </a:p>
          <a:p>
            <a:pPr lvl="1"/>
            <a:r>
              <a:rPr lang="fr-FR" sz="2400" dirty="0">
                <a:latin typeface="Script Ecole 2" panose="02000400000000000000" pitchFamily="2" charset="0"/>
                <a:ea typeface="Script Ecole 2" panose="02000400000000000000" pitchFamily="2" charset="0"/>
              </a:rPr>
              <a:t>Mais elles sont aussi une première approche sensorielle des mathématiques.</a:t>
            </a:r>
          </a:p>
          <a:p>
            <a:endParaRPr lang="fr-FR" sz="2400" dirty="0">
              <a:latin typeface="Script Ecole 2" panose="02000400000000000000" pitchFamily="2" charset="0"/>
              <a:ea typeface="Script Ecole 2" panose="02000400000000000000" pitchFamily="2" charset="0"/>
            </a:endParaRPr>
          </a:p>
          <a:p>
            <a:pPr marL="342900" indent="-342900">
              <a:lnSpc>
                <a:spcPct val="200000"/>
              </a:lnSpc>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boites à odeur</a:t>
            </a:r>
          </a:p>
          <a:p>
            <a:pPr marL="342900" indent="-342900">
              <a:lnSpc>
                <a:spcPct val="200000"/>
              </a:lnSpc>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boites à sons</a:t>
            </a:r>
          </a:p>
          <a:p>
            <a:pPr marL="342900" indent="-342900">
              <a:lnSpc>
                <a:spcPct val="200000"/>
              </a:lnSpc>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tablettes rugueuses</a:t>
            </a:r>
          </a:p>
          <a:p>
            <a:pPr marL="342900" indent="-342900">
              <a:lnSpc>
                <a:spcPct val="200000"/>
              </a:lnSpc>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emboitements cylindriques</a:t>
            </a:r>
          </a:p>
          <a:p>
            <a:r>
              <a:rPr lang="fr-FR" sz="2000" dirty="0">
                <a:latin typeface="Script Ecole 2" panose="02000400000000000000" pitchFamily="2" charset="0"/>
                <a:ea typeface="Script Ecole 2" panose="02000400000000000000" pitchFamily="2" charset="0"/>
              </a:rPr>
              <a:t>		etc…</a:t>
            </a:r>
          </a:p>
        </p:txBody>
      </p:sp>
      <p:sp>
        <p:nvSpPr>
          <p:cNvPr id="4" name="Rectangle 3"/>
          <p:cNvSpPr/>
          <p:nvPr/>
        </p:nvSpPr>
        <p:spPr>
          <a:xfrm>
            <a:off x="935227" y="756949"/>
            <a:ext cx="8978420" cy="861774"/>
          </a:xfrm>
          <a:prstGeom prst="rect">
            <a:avLst/>
          </a:prstGeom>
        </p:spPr>
        <p:txBody>
          <a:bodyPr wrap="none">
            <a:spAutoFit/>
          </a:bodyPr>
          <a:lstStyle/>
          <a:p>
            <a:pPr algn="ctr"/>
            <a:r>
              <a:rPr lang="fr-FR" sz="5000" dirty="0">
                <a:latin typeface="Cooper Black" panose="0208090404030B020404" pitchFamily="18" charset="0"/>
              </a:rPr>
              <a:t>Les activités vie sensorielle</a:t>
            </a:r>
          </a:p>
        </p:txBody>
      </p:sp>
    </p:spTree>
    <p:extLst>
      <p:ext uri="{BB962C8B-B14F-4D97-AF65-F5344CB8AC3E}">
        <p14:creationId xmlns:p14="http://schemas.microsoft.com/office/powerpoint/2010/main" val="1796737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52" y="1727824"/>
            <a:ext cx="8712968" cy="4893647"/>
          </a:xfrm>
          <a:prstGeom prst="rect">
            <a:avLst/>
          </a:prstGeom>
        </p:spPr>
        <p:txBody>
          <a:bodyPr wrap="square">
            <a:spAutoFit/>
          </a:bodyPr>
          <a:lstStyle/>
          <a:p>
            <a:r>
              <a:rPr lang="fr-FR" sz="2400" dirty="0">
                <a:latin typeface="Script Ecole 2" panose="02000400000000000000" pitchFamily="2" charset="0"/>
                <a:ea typeface="Script Ecole 2" panose="02000400000000000000" pitchFamily="2" charset="0"/>
              </a:rPr>
              <a:t>	Etape principale et primordiale en PS (et MS)</a:t>
            </a:r>
          </a:p>
          <a:p>
            <a:pPr marL="533400" indent="-5334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Travail sur le vocabulaire </a:t>
            </a:r>
          </a:p>
          <a:p>
            <a:pPr marL="1054928"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Images classifiées par thèmes</a:t>
            </a:r>
          </a:p>
          <a:p>
            <a:pPr marL="1054928"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Mots qui riment</a:t>
            </a:r>
          </a:p>
          <a:p>
            <a:pPr marL="1054928"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Mots contraires </a:t>
            </a:r>
          </a:p>
          <a:p>
            <a:pPr marL="1054928"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Vocabulaire de géométrie (cercle – carré – triangle …)       </a:t>
            </a:r>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a:p>
            <a:pPr marL="533400" indent="-5334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Mais aussi  sur la construction des phrases.</a:t>
            </a:r>
          </a:p>
          <a:p>
            <a:pPr marL="1082675" lvl="1" indent="-561975">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 jeu des questions pour l’éveil à la syntaxe</a:t>
            </a:r>
          </a:p>
          <a:p>
            <a:pPr marL="1082675" lvl="1" indent="-561975">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Remettre des images dans l’ordre et raconter l’histoire.</a:t>
            </a:r>
          </a:p>
          <a:p>
            <a:pPr marL="520700" lvl="1"/>
            <a:r>
              <a:rPr lang="fr-FR" sz="2400" dirty="0">
                <a:latin typeface="Script Ecole 2" panose="02000400000000000000" pitchFamily="2" charset="0"/>
                <a:ea typeface="Script Ecole 2" panose="02000400000000000000" pitchFamily="2" charset="0"/>
              </a:rPr>
              <a:t>	 </a:t>
            </a:r>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p:txBody>
      </p:sp>
      <p:sp>
        <p:nvSpPr>
          <p:cNvPr id="4" name="Rectangle 3"/>
          <p:cNvSpPr/>
          <p:nvPr/>
        </p:nvSpPr>
        <p:spPr>
          <a:xfrm>
            <a:off x="1364366" y="612279"/>
            <a:ext cx="7736991" cy="861774"/>
          </a:xfrm>
          <a:prstGeom prst="rect">
            <a:avLst/>
          </a:prstGeom>
        </p:spPr>
        <p:txBody>
          <a:bodyPr wrap="none">
            <a:spAutoFit/>
          </a:bodyPr>
          <a:lstStyle/>
          <a:p>
            <a:pPr algn="ctr"/>
            <a:r>
              <a:rPr lang="fr-FR" sz="5000" dirty="0">
                <a:latin typeface="Cooper Black" panose="0208090404030B020404" pitchFamily="18" charset="0"/>
              </a:rPr>
              <a:t>Les activités de langage</a:t>
            </a:r>
          </a:p>
        </p:txBody>
      </p:sp>
    </p:spTree>
    <p:extLst>
      <p:ext uri="{BB962C8B-B14F-4D97-AF65-F5344CB8AC3E}">
        <p14:creationId xmlns:p14="http://schemas.microsoft.com/office/powerpoint/2010/main" val="2172663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1408" y="1980431"/>
            <a:ext cx="8856984" cy="4893647"/>
          </a:xfrm>
          <a:prstGeom prst="rect">
            <a:avLst/>
          </a:prstGeom>
        </p:spPr>
        <p:txBody>
          <a:bodyPr wrap="square">
            <a:spAutoFit/>
          </a:bodyPr>
          <a:lstStyle/>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Pas de crayon tout de suite pour les PS.  Ils ont d’abord besoin d'exercer et de muscler leurs mains pour gagner en précision avant de passer à l'écriture. </a:t>
            </a:r>
          </a:p>
          <a:p>
            <a:pPr marL="533400" indent="-5334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Puis ils s'entraînent à écrire sans crayon dans un bac de farine, puis sur une ardoise et enfin sur une feuille avec un crayon. </a:t>
            </a:r>
          </a:p>
          <a:p>
            <a:pPr marL="533400" indent="-5334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Ils écriront très peu en majuscule d'imprimerie (prénom principalement). On passe rapidement à la cursive si tous les exercices préalables sont bien faits. Les programmes 2015 vont dans ce sens. </a:t>
            </a:r>
          </a:p>
        </p:txBody>
      </p:sp>
      <p:sp>
        <p:nvSpPr>
          <p:cNvPr id="4" name="Rectangle 3"/>
          <p:cNvSpPr/>
          <p:nvPr/>
        </p:nvSpPr>
        <p:spPr>
          <a:xfrm>
            <a:off x="1341474" y="828303"/>
            <a:ext cx="7782772" cy="861774"/>
          </a:xfrm>
          <a:prstGeom prst="rect">
            <a:avLst/>
          </a:prstGeom>
        </p:spPr>
        <p:txBody>
          <a:bodyPr wrap="none">
            <a:spAutoFit/>
          </a:bodyPr>
          <a:lstStyle/>
          <a:p>
            <a:pPr algn="ctr"/>
            <a:r>
              <a:rPr lang="fr-FR" sz="5000" dirty="0">
                <a:latin typeface="Cooper Black" panose="0208090404030B020404" pitchFamily="18" charset="0"/>
              </a:rPr>
              <a:t>Les activités graphisme</a:t>
            </a:r>
          </a:p>
        </p:txBody>
      </p:sp>
    </p:spTree>
    <p:extLst>
      <p:ext uri="{BB962C8B-B14F-4D97-AF65-F5344CB8AC3E}">
        <p14:creationId xmlns:p14="http://schemas.microsoft.com/office/powerpoint/2010/main" val="1058368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92" y="1109133"/>
            <a:ext cx="7488832" cy="5242183"/>
          </a:xfrm>
          <a:prstGeom prst="rect">
            <a:avLst/>
          </a:prstGeom>
        </p:spPr>
      </p:pic>
    </p:spTree>
    <p:extLst>
      <p:ext uri="{BB962C8B-B14F-4D97-AF65-F5344CB8AC3E}">
        <p14:creationId xmlns:p14="http://schemas.microsoft.com/office/powerpoint/2010/main" val="1330277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2746" y="1980431"/>
            <a:ext cx="8580228" cy="4154984"/>
          </a:xfrm>
          <a:prstGeom prst="rect">
            <a:avLst/>
          </a:prstGeom>
        </p:spPr>
        <p:txBody>
          <a:bodyPr wrap="square">
            <a:spAutoFit/>
          </a:bodyPr>
          <a:lstStyle/>
          <a:p>
            <a:pPr marL="533400" indent="-5334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Les enfants sont les plus réceptifs pour entrer dans la lecture dans la période de 3 à 6 ans. </a:t>
            </a:r>
          </a:p>
          <a:p>
            <a:pPr marL="533400" indent="-5334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533400" indent="-5334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Sans vouloir leur apprendre à lire en maternelle, la possibilité est donnée à ceux qui en ressentent le besoin et l’intérêt de commencer à apprendre à lire.  </a:t>
            </a:r>
          </a:p>
          <a:p>
            <a:pPr marL="1249363" indent="-441325"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Lettres rugueuses</a:t>
            </a:r>
          </a:p>
          <a:p>
            <a:pPr marL="1249363" indent="-441325"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Ecrire les lettres dans la semoule</a:t>
            </a:r>
          </a:p>
          <a:p>
            <a:pPr marL="1249363" indent="-441325" algn="just">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Les alphabets mobiles</a:t>
            </a:r>
          </a:p>
          <a:p>
            <a:pPr marL="808038" algn="just"/>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p:txBody>
      </p:sp>
      <p:sp>
        <p:nvSpPr>
          <p:cNvPr id="4" name="Rectangle 3"/>
          <p:cNvSpPr/>
          <p:nvPr/>
        </p:nvSpPr>
        <p:spPr>
          <a:xfrm>
            <a:off x="1437751" y="756949"/>
            <a:ext cx="7590219" cy="861774"/>
          </a:xfrm>
          <a:prstGeom prst="rect">
            <a:avLst/>
          </a:prstGeom>
        </p:spPr>
        <p:txBody>
          <a:bodyPr wrap="none">
            <a:spAutoFit/>
          </a:bodyPr>
          <a:lstStyle/>
          <a:p>
            <a:pPr algn="ctr"/>
            <a:r>
              <a:rPr lang="fr-FR" sz="5000" dirty="0">
                <a:latin typeface="Cooper Black" panose="0208090404030B020404" pitchFamily="18" charset="0"/>
              </a:rPr>
              <a:t>Les activités de lecture</a:t>
            </a:r>
          </a:p>
        </p:txBody>
      </p:sp>
    </p:spTree>
    <p:extLst>
      <p:ext uri="{BB962C8B-B14F-4D97-AF65-F5344CB8AC3E}">
        <p14:creationId xmlns:p14="http://schemas.microsoft.com/office/powerpoint/2010/main" val="58155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erbe, extérieur, personne, debout&#10;&#10;Description générée automatiquement">
            <a:extLst>
              <a:ext uri="{FF2B5EF4-FFF2-40B4-BE49-F238E27FC236}">
                <a16:creationId xmlns:a16="http://schemas.microsoft.com/office/drawing/2014/main" id="{8F96C54B-09BE-4FD4-9EA4-4216AE3A3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32" y="972318"/>
            <a:ext cx="8388932" cy="5592621"/>
          </a:xfrm>
          <a:prstGeom prst="rect">
            <a:avLst/>
          </a:prstGeom>
        </p:spPr>
      </p:pic>
    </p:spTree>
    <p:extLst>
      <p:ext uri="{BB962C8B-B14F-4D97-AF65-F5344CB8AC3E}">
        <p14:creationId xmlns:p14="http://schemas.microsoft.com/office/powerpoint/2010/main" val="431945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1243" y="2844527"/>
            <a:ext cx="8811159" cy="3785652"/>
          </a:xfrm>
          <a:prstGeom prst="rect">
            <a:avLst/>
          </a:prstGeom>
        </p:spPr>
        <p:txBody>
          <a:bodyPr wrap="square">
            <a:spAutoFit/>
          </a:bodyPr>
          <a:lstStyle/>
          <a:p>
            <a:pPr marL="533400" indent="-533400">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Comme pour la lecture, chaque enfant avancera à son rythme.</a:t>
            </a:r>
          </a:p>
          <a:p>
            <a:pPr marL="533400" indent="-533400">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1431925"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Les barres de tailles différentes</a:t>
            </a:r>
          </a:p>
          <a:p>
            <a:pPr marL="1431925"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Les chiffres rugueux</a:t>
            </a:r>
          </a:p>
          <a:p>
            <a:pPr marL="1431925"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Les perles</a:t>
            </a:r>
          </a:p>
          <a:p>
            <a:pPr marL="1431925" lvl="1" indent="-533400">
              <a:buFont typeface="Arial" panose="020B0604020202020204" pitchFamily="34" charset="0"/>
              <a:buChar char="•"/>
            </a:pPr>
            <a:r>
              <a:rPr lang="fr-FR" sz="2400" dirty="0">
                <a:latin typeface="Script Ecole 2" panose="02000400000000000000" pitchFamily="2" charset="0"/>
                <a:ea typeface="Script Ecole 2" panose="02000400000000000000" pitchFamily="2" charset="0"/>
              </a:rPr>
              <a:t>Les jeux</a:t>
            </a:r>
          </a:p>
          <a:p>
            <a:pPr marL="1431925" lvl="1" indent="-533400"/>
            <a:r>
              <a:rPr lang="fr-FR" sz="2400" dirty="0">
                <a:latin typeface="Script Ecole 2" panose="02000400000000000000" pitchFamily="2" charset="0"/>
                <a:ea typeface="Script Ecole 2" panose="02000400000000000000" pitchFamily="2" charset="0"/>
              </a:rPr>
              <a:t>       </a:t>
            </a:r>
            <a:r>
              <a:rPr lang="fr-FR" sz="2400" dirty="0" err="1">
                <a:latin typeface="Script Ecole 2" panose="02000400000000000000" pitchFamily="2" charset="0"/>
                <a:ea typeface="Script Ecole 2" panose="02000400000000000000" pitchFamily="2" charset="0"/>
              </a:rPr>
              <a:t>etc</a:t>
            </a:r>
            <a:r>
              <a:rPr lang="fr-FR" sz="2400" dirty="0">
                <a:latin typeface="Script Ecole 2" panose="02000400000000000000" pitchFamily="2" charset="0"/>
                <a:ea typeface="Script Ecole 2" panose="02000400000000000000" pitchFamily="2" charset="0"/>
              </a:rPr>
              <a:t> …</a:t>
            </a:r>
          </a:p>
          <a:p>
            <a:pPr marL="715963" indent="-715963">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endParaRPr lang="fr-FR" sz="2400" dirty="0">
              <a:latin typeface="Script Ecole 2" panose="02000400000000000000" pitchFamily="2" charset="0"/>
              <a:ea typeface="Script Ecole 2" panose="02000400000000000000" pitchFamily="2" charset="0"/>
            </a:endParaRPr>
          </a:p>
        </p:txBody>
      </p:sp>
      <p:sp>
        <p:nvSpPr>
          <p:cNvPr id="4" name="Rectangle 3"/>
          <p:cNvSpPr/>
          <p:nvPr/>
        </p:nvSpPr>
        <p:spPr>
          <a:xfrm>
            <a:off x="2922844" y="756295"/>
            <a:ext cx="5039072" cy="1569660"/>
          </a:xfrm>
          <a:prstGeom prst="rect">
            <a:avLst/>
          </a:prstGeom>
        </p:spPr>
        <p:txBody>
          <a:bodyPr wrap="none">
            <a:spAutoFit/>
          </a:bodyPr>
          <a:lstStyle/>
          <a:p>
            <a:pPr algn="ctr"/>
            <a:r>
              <a:rPr lang="fr-FR" sz="4800" dirty="0">
                <a:latin typeface="Cooper Black" panose="0208090404030B020404" pitchFamily="18" charset="0"/>
              </a:rPr>
              <a:t>Les activités </a:t>
            </a:r>
          </a:p>
          <a:p>
            <a:pPr algn="ctr"/>
            <a:r>
              <a:rPr lang="fr-FR" sz="4800" dirty="0">
                <a:latin typeface="Cooper Black" panose="0208090404030B020404" pitchFamily="18" charset="0"/>
              </a:rPr>
              <a:t>mathématiques</a:t>
            </a:r>
          </a:p>
        </p:txBody>
      </p:sp>
    </p:spTree>
    <p:extLst>
      <p:ext uri="{BB962C8B-B14F-4D97-AF65-F5344CB8AC3E}">
        <p14:creationId xmlns:p14="http://schemas.microsoft.com/office/powerpoint/2010/main" val="90313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00" y="1692399"/>
            <a:ext cx="8802796" cy="4339650"/>
          </a:xfrm>
          <a:prstGeom prst="rect">
            <a:avLst/>
          </a:prstGeom>
        </p:spPr>
        <p:txBody>
          <a:bodyPr wrap="square">
            <a:spAutoFit/>
          </a:bodyPr>
          <a:lstStyle/>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Arts visuels : en groupe avec l’ATSEM</a:t>
            </a: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Activités physiques : tous les jours (dehors ou dans la salle de motricité)</a:t>
            </a: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Langage  : tournures de phrases, construction des phrases, travail d'expression écrite de dictée à l'adulte</a:t>
            </a: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Vivre ensemble : travailler ensemble sur un projet commun</a:t>
            </a: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Chansons, comptines</a:t>
            </a:r>
          </a:p>
          <a:p>
            <a:pPr marL="533400" indent="-533400">
              <a:buFont typeface="Wingdings" panose="05000000000000000000" pitchFamily="2" charset="2"/>
              <a:buChar char="Ø"/>
            </a:pPr>
            <a:endParaRPr lang="fr-FR" sz="2300" dirty="0">
              <a:latin typeface="Script Ecole 2" panose="02000400000000000000" pitchFamily="2" charset="0"/>
              <a:ea typeface="Script Ecole 2" panose="02000400000000000000" pitchFamily="2" charset="0"/>
            </a:endParaRP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Pas (ou presque pas) de fiches de travail puisque le travail est avant tout un travail de manipulation.</a:t>
            </a:r>
          </a:p>
          <a:p>
            <a:pPr marL="533400" indent="-533400">
              <a:buFont typeface="Wingdings" panose="05000000000000000000" pitchFamily="2" charset="2"/>
              <a:buChar char="Ø"/>
            </a:pPr>
            <a:r>
              <a:rPr lang="fr-FR" sz="2300" dirty="0">
                <a:latin typeface="Script Ecole 2" panose="02000400000000000000" pitchFamily="2" charset="0"/>
                <a:ea typeface="Script Ecole 2" panose="02000400000000000000" pitchFamily="2" charset="0"/>
              </a:rPr>
              <a:t>Traces du travail en ateliers autonome quand c'est possible avec des photos par exemple.</a:t>
            </a:r>
          </a:p>
        </p:txBody>
      </p:sp>
      <p:sp>
        <p:nvSpPr>
          <p:cNvPr id="3" name="Rectangle 2"/>
          <p:cNvSpPr/>
          <p:nvPr/>
        </p:nvSpPr>
        <p:spPr>
          <a:xfrm>
            <a:off x="2164337" y="612279"/>
            <a:ext cx="6431248" cy="861774"/>
          </a:xfrm>
          <a:prstGeom prst="rect">
            <a:avLst/>
          </a:prstGeom>
        </p:spPr>
        <p:txBody>
          <a:bodyPr wrap="none">
            <a:spAutoFit/>
          </a:bodyPr>
          <a:lstStyle/>
          <a:p>
            <a:pPr algn="ctr"/>
            <a:r>
              <a:rPr lang="fr-FR" sz="5000" dirty="0">
                <a:latin typeface="Cooper Black" panose="0208090404030B020404" pitchFamily="18" charset="0"/>
              </a:rPr>
              <a:t>Les autres activités</a:t>
            </a:r>
          </a:p>
        </p:txBody>
      </p:sp>
    </p:spTree>
    <p:extLst>
      <p:ext uri="{BB962C8B-B14F-4D97-AF65-F5344CB8AC3E}">
        <p14:creationId xmlns:p14="http://schemas.microsoft.com/office/powerpoint/2010/main" val="2576089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537" y="756296"/>
            <a:ext cx="4590509" cy="6120679"/>
          </a:xfrm>
          <a:prstGeom prst="rect">
            <a:avLst/>
          </a:prstGeom>
        </p:spPr>
      </p:pic>
    </p:spTree>
    <p:extLst>
      <p:ext uri="{BB962C8B-B14F-4D97-AF65-F5344CB8AC3E}">
        <p14:creationId xmlns:p14="http://schemas.microsoft.com/office/powerpoint/2010/main" val="3058147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6260" y="900311"/>
            <a:ext cx="8208912" cy="3847207"/>
          </a:xfrm>
          <a:prstGeom prst="rect">
            <a:avLst/>
          </a:prstGeom>
        </p:spPr>
        <p:txBody>
          <a:bodyPr wrap="square">
            <a:spAutoFit/>
          </a:bodyPr>
          <a:lstStyle/>
          <a:p>
            <a:r>
              <a:rPr lang="fr-FR" sz="2400" i="1" u="sng" dirty="0">
                <a:latin typeface="Comic Sans MS" panose="030F0702030302020204" pitchFamily="66" charset="0"/>
                <a:ea typeface="Calibri" panose="020F0502020204030204" pitchFamily="34" charset="0"/>
                <a:cs typeface="Times New Roman" panose="02020603050405020304" pitchFamily="18" charset="0"/>
              </a:rPr>
              <a:t>Absence Agnès</a:t>
            </a:r>
            <a:r>
              <a:rPr lang="fr-FR" sz="2400" i="1" dirty="0">
                <a:latin typeface="Comic Sans MS" panose="030F0702030302020204" pitchFamily="66" charset="0"/>
                <a:ea typeface="Calibri" panose="020F0502020204030204" pitchFamily="34" charset="0"/>
                <a:cs typeface="Times New Roman" panose="02020603050405020304" pitchFamily="18" charset="0"/>
              </a:rPr>
              <a:t> :</a:t>
            </a:r>
          </a:p>
          <a:p>
            <a:r>
              <a:rPr lang="fr-FR" sz="2400" i="1" dirty="0">
                <a:latin typeface="Comic Sans MS" panose="030F0702030302020204" pitchFamily="66" charset="0"/>
                <a:ea typeface="Calibri" panose="020F0502020204030204" pitchFamily="34" charset="0"/>
                <a:cs typeface="Times New Roman" panose="02020603050405020304" pitchFamily="18" charset="0"/>
              </a:rPr>
              <a:t>Jeudi 21 janvier au samedi 23 janvier </a:t>
            </a:r>
          </a:p>
          <a:p>
            <a:endParaRPr lang="fr-FR" sz="2800" dirty="0"/>
          </a:p>
          <a:p>
            <a:endParaRPr lang="fr-FR" sz="2800" dirty="0"/>
          </a:p>
          <a:p>
            <a:endParaRPr lang="fr-FR" sz="2800" dirty="0"/>
          </a:p>
          <a:p>
            <a:pPr lvl="0" algn="ctr">
              <a:spcAft>
                <a:spcPts val="0"/>
              </a:spcAft>
            </a:pPr>
            <a:r>
              <a:rPr lang="fr-FR" sz="2800" i="1" dirty="0">
                <a:latin typeface="Comic Sans MS" panose="030F0702030302020204" pitchFamily="66" charset="0"/>
                <a:ea typeface="Calibri" panose="020F0502020204030204" pitchFamily="34" charset="0"/>
                <a:cs typeface="Times New Roman" panose="02020603050405020304" pitchFamily="18" charset="0"/>
              </a:rPr>
              <a:t>MERCI DE VOTRE ATTENTION</a:t>
            </a:r>
          </a:p>
          <a:p>
            <a:pPr lvl="0" algn="ctr">
              <a:spcAft>
                <a:spcPts val="0"/>
              </a:spcAft>
            </a:pPr>
            <a:endParaRPr lang="fr-FR" sz="2800" i="1" dirty="0">
              <a:effectLst/>
              <a:latin typeface="Comic Sans MS" panose="030F0702030302020204" pitchFamily="66" charset="0"/>
              <a:ea typeface="Calibri" panose="020F0502020204030204" pitchFamily="34" charset="0"/>
              <a:cs typeface="Times New Roman" panose="02020603050405020304" pitchFamily="18" charset="0"/>
            </a:endParaRPr>
          </a:p>
          <a:p>
            <a:pPr lvl="0" algn="ctr">
              <a:spcAft>
                <a:spcPts val="0"/>
              </a:spcAft>
            </a:pPr>
            <a:endParaRPr lang="fr-FR" sz="2800" i="1" dirty="0">
              <a:latin typeface="Comic Sans MS" panose="030F0702030302020204" pitchFamily="66" charset="0"/>
              <a:ea typeface="Calibri" panose="020F0502020204030204" pitchFamily="34" charset="0"/>
              <a:cs typeface="Times New Roman" panose="02020603050405020304" pitchFamily="18" charset="0"/>
            </a:endParaRPr>
          </a:p>
          <a:p>
            <a:pPr lvl="0" algn="ctr">
              <a:spcAft>
                <a:spcPts val="0"/>
              </a:spcAft>
            </a:pPr>
            <a:r>
              <a:rPr lang="fr-FR" sz="2800" i="1" dirty="0">
                <a:effectLst/>
                <a:latin typeface="Comic Sans MS" panose="030F0702030302020204" pitchFamily="66" charset="0"/>
                <a:ea typeface="Calibri" panose="020F0502020204030204" pitchFamily="34" charset="0"/>
                <a:cs typeface="Times New Roman" panose="02020603050405020304" pitchFamily="18" charset="0"/>
              </a:rPr>
              <a:t>Questions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94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36304" y="828303"/>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La classe</a:t>
            </a:r>
          </a:p>
        </p:txBody>
      </p:sp>
      <p:sp>
        <p:nvSpPr>
          <p:cNvPr id="5" name="Rectangle à coins arrondis 4"/>
          <p:cNvSpPr/>
          <p:nvPr/>
        </p:nvSpPr>
        <p:spPr>
          <a:xfrm>
            <a:off x="1939504" y="2268864"/>
            <a:ext cx="187220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Script Ecole 2" panose="02000400000000000000" pitchFamily="2" charset="0"/>
                <a:ea typeface="Script Ecole 2" panose="02000400000000000000" pitchFamily="2" charset="0"/>
              </a:rPr>
              <a:t>10 TPS</a:t>
            </a:r>
          </a:p>
        </p:txBody>
      </p:sp>
      <p:sp>
        <p:nvSpPr>
          <p:cNvPr id="7" name="Rectangle à coins arrondis 6"/>
          <p:cNvSpPr/>
          <p:nvPr/>
        </p:nvSpPr>
        <p:spPr>
          <a:xfrm>
            <a:off x="6642844" y="2268864"/>
            <a:ext cx="187220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Script Ecole 2" panose="02000400000000000000" pitchFamily="2" charset="0"/>
                <a:ea typeface="Script Ecole 2" panose="02000400000000000000" pitchFamily="2" charset="0"/>
              </a:rPr>
              <a:t>22 PS</a:t>
            </a:r>
          </a:p>
        </p:txBody>
      </p:sp>
      <p:sp>
        <p:nvSpPr>
          <p:cNvPr id="8" name="Rectangle à coins arrondis 7"/>
          <p:cNvSpPr/>
          <p:nvPr/>
        </p:nvSpPr>
        <p:spPr>
          <a:xfrm>
            <a:off x="1000200" y="3831931"/>
            <a:ext cx="1872208"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8 filles</a:t>
            </a:r>
          </a:p>
        </p:txBody>
      </p:sp>
      <p:sp>
        <p:nvSpPr>
          <p:cNvPr id="9" name="Rectangle à coins arrondis 8"/>
          <p:cNvSpPr/>
          <p:nvPr/>
        </p:nvSpPr>
        <p:spPr>
          <a:xfrm>
            <a:off x="5778748" y="3831931"/>
            <a:ext cx="1872208"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7 filles</a:t>
            </a:r>
          </a:p>
        </p:txBody>
      </p:sp>
      <p:sp>
        <p:nvSpPr>
          <p:cNvPr id="10" name="Rectangle à coins arrondis 9"/>
          <p:cNvSpPr/>
          <p:nvPr/>
        </p:nvSpPr>
        <p:spPr>
          <a:xfrm>
            <a:off x="3042444" y="3831931"/>
            <a:ext cx="187220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2 garçons</a:t>
            </a:r>
          </a:p>
        </p:txBody>
      </p:sp>
      <p:sp>
        <p:nvSpPr>
          <p:cNvPr id="11" name="Rectangle à coins arrondis 10"/>
          <p:cNvSpPr/>
          <p:nvPr/>
        </p:nvSpPr>
        <p:spPr>
          <a:xfrm>
            <a:off x="7782000" y="3828185"/>
            <a:ext cx="187220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15 garçons</a:t>
            </a:r>
          </a:p>
        </p:txBody>
      </p:sp>
      <p:sp>
        <p:nvSpPr>
          <p:cNvPr id="12" name="Rectangle à coins arrondis 11"/>
          <p:cNvSpPr/>
          <p:nvPr/>
        </p:nvSpPr>
        <p:spPr>
          <a:xfrm>
            <a:off x="3062040" y="5664878"/>
            <a:ext cx="2340000"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15 filles</a:t>
            </a:r>
          </a:p>
        </p:txBody>
      </p:sp>
      <p:sp>
        <p:nvSpPr>
          <p:cNvPr id="13" name="Rectangle à coins arrondis 12"/>
          <p:cNvSpPr/>
          <p:nvPr/>
        </p:nvSpPr>
        <p:spPr>
          <a:xfrm>
            <a:off x="5706740" y="5664878"/>
            <a:ext cx="2340000"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Script Ecole 2" panose="02000400000000000000" pitchFamily="2" charset="0"/>
                <a:ea typeface="Script Ecole 2" panose="02000400000000000000" pitchFamily="2" charset="0"/>
              </a:rPr>
              <a:t>17 garçons</a:t>
            </a:r>
          </a:p>
        </p:txBody>
      </p:sp>
      <p:cxnSp>
        <p:nvCxnSpPr>
          <p:cNvPr id="15" name="Connecteur droit avec flèche 14"/>
          <p:cNvCxnSpPr>
            <a:stCxn id="5" idx="2"/>
            <a:endCxn id="8" idx="0"/>
          </p:cNvCxnSpPr>
          <p:nvPr/>
        </p:nvCxnSpPr>
        <p:spPr>
          <a:xfrm flipH="1">
            <a:off x="1936304" y="3132960"/>
            <a:ext cx="939304" cy="6989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5" idx="2"/>
            <a:endCxn id="10" idx="0"/>
          </p:cNvCxnSpPr>
          <p:nvPr/>
        </p:nvCxnSpPr>
        <p:spPr>
          <a:xfrm>
            <a:off x="2875608" y="3132960"/>
            <a:ext cx="1102940" cy="6989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2"/>
            <a:endCxn id="9" idx="0"/>
          </p:cNvCxnSpPr>
          <p:nvPr/>
        </p:nvCxnSpPr>
        <p:spPr>
          <a:xfrm flipH="1">
            <a:off x="6714852" y="3132960"/>
            <a:ext cx="864096" cy="6989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7" idx="2"/>
            <a:endCxn id="11" idx="0"/>
          </p:cNvCxnSpPr>
          <p:nvPr/>
        </p:nvCxnSpPr>
        <p:spPr>
          <a:xfrm>
            <a:off x="7578948" y="3132960"/>
            <a:ext cx="1139156" cy="695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8" idx="2"/>
            <a:endCxn id="12" idx="0"/>
          </p:cNvCxnSpPr>
          <p:nvPr/>
        </p:nvCxnSpPr>
        <p:spPr>
          <a:xfrm>
            <a:off x="1936304" y="4480003"/>
            <a:ext cx="2295736" cy="1184875"/>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9" idx="2"/>
            <a:endCxn id="12" idx="0"/>
          </p:cNvCxnSpPr>
          <p:nvPr/>
        </p:nvCxnSpPr>
        <p:spPr>
          <a:xfrm flipH="1">
            <a:off x="4232040" y="4480003"/>
            <a:ext cx="2482812" cy="1184875"/>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10" idx="2"/>
            <a:endCxn id="13" idx="0"/>
          </p:cNvCxnSpPr>
          <p:nvPr/>
        </p:nvCxnSpPr>
        <p:spPr>
          <a:xfrm>
            <a:off x="3978548" y="4480003"/>
            <a:ext cx="2898192" cy="1184875"/>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1" idx="2"/>
            <a:endCxn id="13" idx="0"/>
          </p:cNvCxnSpPr>
          <p:nvPr/>
        </p:nvCxnSpPr>
        <p:spPr>
          <a:xfrm flipH="1">
            <a:off x="6876740" y="4476257"/>
            <a:ext cx="1841364" cy="118862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2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atin typeface="Cooper Black" panose="0208090404030B020404" pitchFamily="18" charset="0"/>
                <a:ea typeface="+mn-ea"/>
                <a:cs typeface="Chalkboard"/>
              </a:rPr>
              <a:t>Le matin</a:t>
            </a:r>
          </a:p>
        </p:txBody>
      </p:sp>
      <p:sp>
        <p:nvSpPr>
          <p:cNvPr id="3" name="Rectangle 2"/>
          <p:cNvSpPr/>
          <p:nvPr/>
        </p:nvSpPr>
        <p:spPr>
          <a:xfrm>
            <a:off x="1170236" y="2124447"/>
            <a:ext cx="8424936" cy="3359061"/>
          </a:xfrm>
          <a:prstGeom prst="rect">
            <a:avLst/>
          </a:prstGeom>
        </p:spPr>
        <p:txBody>
          <a:bodyPr wrap="square">
            <a:spAutoFit/>
          </a:bodyPr>
          <a:lstStyle/>
          <a:p>
            <a:pPr marL="457200" lvl="0" indent="-457200" algn="just">
              <a:lnSpc>
                <a:spcPct val="150000"/>
              </a:lnSpc>
              <a:spcAft>
                <a:spcPts val="0"/>
              </a:spcAf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Etiquette à prendre par l’enfant puis à poser côté maison ou cantine sur le tableau de présence</a:t>
            </a:r>
          </a:p>
          <a:p>
            <a:pPr marL="457200" lvl="0" indent="-457200" algn="just">
              <a:lnSpc>
                <a:spcPct val="150000"/>
              </a:lnSpc>
              <a:spcAft>
                <a:spcPts val="0"/>
              </a:spcAf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Dépose des affaires au porte-manteau (attention de ne pas mettre le manteau en dessous du sac </a:t>
            </a:r>
            <a:r>
              <a:rPr lang="fr-FR" sz="2400" dirty="0">
                <a:latin typeface="Script Ecole 2" panose="02000400000000000000" pitchFamily="2" charset="0"/>
                <a:ea typeface="Script Ecole 2" panose="02000400000000000000" pitchFamily="2" charset="0"/>
                <a:sym typeface="Wingdings" panose="05000000000000000000" pitchFamily="2" charset="2"/>
              </a:rPr>
              <a:t></a:t>
            </a:r>
            <a:r>
              <a:rPr lang="fr-FR" sz="2400" dirty="0">
                <a:latin typeface="Script Ecole 2" panose="02000400000000000000" pitchFamily="2" charset="0"/>
                <a:ea typeface="Script Ecole 2" panose="02000400000000000000" pitchFamily="2" charset="0"/>
              </a:rPr>
              <a:t> pas pratique à récupérer pour l’enfant)</a:t>
            </a:r>
          </a:p>
          <a:p>
            <a:pPr marL="457200" lvl="0" indent="-457200" algn="just">
              <a:lnSpc>
                <a:spcPct val="150000"/>
              </a:lnSpc>
              <a:spcAft>
                <a:spcPts val="0"/>
              </a:spcAf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Ateliers libres en classe</a:t>
            </a:r>
          </a:p>
        </p:txBody>
      </p:sp>
    </p:spTree>
    <p:extLst>
      <p:ext uri="{BB962C8B-B14F-4D97-AF65-F5344CB8AC3E}">
        <p14:creationId xmlns:p14="http://schemas.microsoft.com/office/powerpoint/2010/main" val="165707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4252" y="1332359"/>
            <a:ext cx="8280920" cy="4893647"/>
          </a:xfrm>
          <a:prstGeom prst="rect">
            <a:avLst/>
          </a:prstGeom>
          <a:noFill/>
        </p:spPr>
        <p:txBody>
          <a:bodyPr wrap="square" rtlCol="0">
            <a:spAutoFit/>
          </a:bodyPr>
          <a:lstStyle/>
          <a:p>
            <a:pPr marL="457200" indent="-457200" algn="just">
              <a:buFont typeface="Wingdings" panose="05000000000000000000" pitchFamily="2" charset="2"/>
              <a:buChar char="Ø"/>
            </a:pPr>
            <a:endParaRPr lang="fr-FR" sz="32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Prise de température avant d’arriver à l’école tous </a:t>
            </a:r>
            <a:r>
              <a:rPr lang="fr-FR" sz="3200">
                <a:latin typeface="Script Ecole 2" panose="02000400000000000000" pitchFamily="2" charset="0"/>
                <a:ea typeface="Script Ecole 2" panose="02000400000000000000" pitchFamily="2" charset="0"/>
              </a:rPr>
              <a:t>les matins</a:t>
            </a:r>
          </a:p>
          <a:p>
            <a:pPr marL="457200" indent="-457200" algn="just">
              <a:buFont typeface="Wingdings" panose="05000000000000000000" pitchFamily="2" charset="2"/>
              <a:buChar char="Ø"/>
            </a:pPr>
            <a:endParaRPr lang="fr-FR" sz="32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Passage aux toilettes avant l’arrivée en classe le matin ou pour la sieste</a:t>
            </a:r>
          </a:p>
          <a:p>
            <a:pPr marL="457200" indent="-457200" algn="just">
              <a:buFont typeface="Wingdings" panose="05000000000000000000" pitchFamily="2" charset="2"/>
              <a:buChar char="Ø"/>
            </a:pPr>
            <a:endParaRPr lang="fr-FR" sz="32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3200" dirty="0">
                <a:latin typeface="Script Ecole 2" panose="02000400000000000000" pitchFamily="2" charset="0"/>
                <a:ea typeface="Script Ecole 2" panose="02000400000000000000" pitchFamily="2" charset="0"/>
              </a:rPr>
              <a:t>Pensez à marquer les vêtements de vos enfants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p:txBody>
      </p:sp>
      <p:sp>
        <p:nvSpPr>
          <p:cNvPr id="3" name="Rectangle 2"/>
          <p:cNvSpPr/>
          <p:nvPr/>
        </p:nvSpPr>
        <p:spPr>
          <a:xfrm>
            <a:off x="954212" y="542593"/>
            <a:ext cx="8640960" cy="861774"/>
          </a:xfrm>
          <a:prstGeom prst="rect">
            <a:avLst/>
          </a:prstGeom>
        </p:spPr>
        <p:txBody>
          <a:bodyPr wrap="square">
            <a:spAutoFit/>
          </a:bodyPr>
          <a:lstStyle/>
          <a:p>
            <a:pPr algn="ctr"/>
            <a:r>
              <a:rPr lang="fr-FR" sz="5000" b="1" dirty="0">
                <a:latin typeface="Cooper Black" panose="0208090404030B020404" pitchFamily="18" charset="0"/>
                <a:cs typeface="Chalkboard"/>
              </a:rPr>
              <a:t>IMPORTANT</a:t>
            </a:r>
            <a:endParaRPr lang="fr-FR" sz="5000" dirty="0">
              <a:latin typeface="Cooper Black" panose="0208090404030B020404" pitchFamily="18" charset="0"/>
            </a:endParaRPr>
          </a:p>
        </p:txBody>
      </p:sp>
    </p:spTree>
    <p:extLst>
      <p:ext uri="{BB962C8B-B14F-4D97-AF65-F5344CB8AC3E}">
        <p14:creationId xmlns:p14="http://schemas.microsoft.com/office/powerpoint/2010/main" val="42854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759FC7-1D2A-433E-86C3-A9D049C4A231}"/>
              </a:ext>
            </a:extLst>
          </p:cNvPr>
          <p:cNvSpPr txBox="1"/>
          <p:nvPr/>
        </p:nvSpPr>
        <p:spPr>
          <a:xfrm>
            <a:off x="1314252" y="1889959"/>
            <a:ext cx="8136904" cy="3539430"/>
          </a:xfrm>
          <a:prstGeom prst="rect">
            <a:avLst/>
          </a:prstGeom>
          <a:noFill/>
        </p:spPr>
        <p:txBody>
          <a:bodyPr wrap="square">
            <a:spAutoFit/>
          </a:bodyPr>
          <a:lstStyle/>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Privilégiez les chaussures faciles à mettre et sans lacets</a:t>
            </a:r>
          </a:p>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Petit à petit, essayez de laisser votre enfant mettre ses vêtements tout seul.</a:t>
            </a:r>
          </a:p>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Pensez à ramener les objets de l’école transportés à la maison.</a:t>
            </a:r>
          </a:p>
          <a:p>
            <a:pPr marL="457200" indent="-457200" algn="jus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rPr>
              <a:t>Gourdes : à gérer par les familles (remplies à la maison – facile à ouvrir pour l’enfant, …) </a:t>
            </a:r>
          </a:p>
        </p:txBody>
      </p:sp>
      <p:sp>
        <p:nvSpPr>
          <p:cNvPr id="5" name="Rectangle 4">
            <a:extLst>
              <a:ext uri="{FF2B5EF4-FFF2-40B4-BE49-F238E27FC236}">
                <a16:creationId xmlns:a16="http://schemas.microsoft.com/office/drawing/2014/main" id="{751E365B-5A56-4885-8D98-F3EB6651EB30}"/>
              </a:ext>
            </a:extLst>
          </p:cNvPr>
          <p:cNvSpPr/>
          <p:nvPr/>
        </p:nvSpPr>
        <p:spPr>
          <a:xfrm>
            <a:off x="1024405" y="684287"/>
            <a:ext cx="8640960" cy="861774"/>
          </a:xfrm>
          <a:prstGeom prst="rect">
            <a:avLst/>
          </a:prstGeom>
        </p:spPr>
        <p:txBody>
          <a:bodyPr wrap="square">
            <a:spAutoFit/>
          </a:bodyPr>
          <a:lstStyle/>
          <a:p>
            <a:pPr algn="ctr"/>
            <a:r>
              <a:rPr lang="fr-FR" sz="5000" b="1" dirty="0">
                <a:latin typeface="Cooper Black" panose="0208090404030B020404" pitchFamily="18" charset="0"/>
                <a:cs typeface="Chalkboard"/>
              </a:rPr>
              <a:t>IMPORTANT</a:t>
            </a:r>
            <a:endParaRPr lang="fr-FR" sz="5000" dirty="0">
              <a:latin typeface="Cooper Black" panose="0208090404030B020404" pitchFamily="18" charset="0"/>
            </a:endParaRPr>
          </a:p>
        </p:txBody>
      </p:sp>
    </p:spTree>
    <p:extLst>
      <p:ext uri="{BB962C8B-B14F-4D97-AF65-F5344CB8AC3E}">
        <p14:creationId xmlns:p14="http://schemas.microsoft.com/office/powerpoint/2010/main" val="287806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612279"/>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Cooper Black" panose="0208090404030B020404" pitchFamily="18" charset="0"/>
              </a:rPr>
              <a:t>Absences / maladies</a:t>
            </a:r>
          </a:p>
        </p:txBody>
      </p:sp>
      <p:sp>
        <p:nvSpPr>
          <p:cNvPr id="3" name="ZoneTexte 2"/>
          <p:cNvSpPr txBox="1"/>
          <p:nvPr/>
        </p:nvSpPr>
        <p:spPr>
          <a:xfrm>
            <a:off x="1090012" y="1620391"/>
            <a:ext cx="8526424" cy="4508927"/>
          </a:xfrm>
          <a:prstGeom prst="rect">
            <a:avLst/>
          </a:prstGeom>
          <a:noFill/>
        </p:spPr>
        <p:txBody>
          <a:bodyPr wrap="square" rtlCol="0">
            <a:spAutoFit/>
          </a:bodyPr>
          <a:lstStyle/>
          <a:p>
            <a:pPr marL="342900" indent="-342900" algn="just">
              <a:spcAft>
                <a:spcPts val="1425"/>
              </a:spcAf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cs typeface="Chalkboard"/>
              </a:rPr>
              <a:t>Téléphoner ou laisser un message même pour une ½ journée. Utilisation du cahier de liaison.</a:t>
            </a:r>
          </a:p>
          <a:p>
            <a:pPr marL="342900" indent="-342900" algn="just">
              <a:spcAft>
                <a:spcPts val="1425"/>
              </a:spcAf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cs typeface="Chalkboard"/>
              </a:rPr>
              <a:t>Ne pas mettre votre enfant à l’école si vous savez qu’il est malade.</a:t>
            </a:r>
          </a:p>
          <a:p>
            <a:pPr marL="342900" indent="-342900" algn="just">
              <a:spcAft>
                <a:spcPts val="1425"/>
              </a:spcAf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cs typeface="Chalkboard"/>
              </a:rPr>
              <a:t>Pensez à nous prévenir et à traiter votre enfant en cas de poux.</a:t>
            </a:r>
          </a:p>
          <a:p>
            <a:pPr marL="342900" indent="-342900" algn="just">
              <a:spcAft>
                <a:spcPts val="1425"/>
              </a:spcAft>
              <a:buFont typeface="Wingdings" panose="05000000000000000000" pitchFamily="2" charset="2"/>
              <a:buChar char="Ø"/>
            </a:pPr>
            <a:r>
              <a:rPr lang="fr-FR" sz="2800" dirty="0">
                <a:latin typeface="Script Ecole 2" panose="02000400000000000000" pitchFamily="2" charset="0"/>
                <a:ea typeface="Script Ecole 2" panose="02000400000000000000" pitchFamily="2" charset="0"/>
                <a:cs typeface="Chalkboard"/>
              </a:rPr>
              <a:t>PAI à prévoir pour les enfants ayant des maladies chroniques nécessitant une prise en charge à l’école (allergies par exemple)</a:t>
            </a:r>
            <a:endParaRPr lang="fr-FR" sz="2800" dirty="0">
              <a:latin typeface="Script Ecole 2" panose="02000400000000000000" pitchFamily="2" charset="0"/>
              <a:ea typeface="Script Ecole 2" panose="02000400000000000000" pitchFamily="2" charset="0"/>
              <a:cs typeface="Impact"/>
            </a:endParaRPr>
          </a:p>
        </p:txBody>
      </p:sp>
    </p:spTree>
    <p:extLst>
      <p:ext uri="{BB962C8B-B14F-4D97-AF65-F5344CB8AC3E}">
        <p14:creationId xmlns:p14="http://schemas.microsoft.com/office/powerpoint/2010/main" val="1195398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3465</TotalTime>
  <Words>2445</Words>
  <Application>Microsoft Office PowerPoint</Application>
  <PresentationFormat>Personnalisé</PresentationFormat>
  <Paragraphs>349</Paragraphs>
  <Slides>43</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43</vt:i4>
      </vt:variant>
    </vt:vector>
  </HeadingPairs>
  <TitlesOfParts>
    <vt:vector size="54" baseType="lpstr">
      <vt:lpstr>Arial</vt:lpstr>
      <vt:lpstr>Brush Script MT</vt:lpstr>
      <vt:lpstr>Calibri</vt:lpstr>
      <vt:lpstr>Comic Sans MS</vt:lpstr>
      <vt:lpstr>Constantia</vt:lpstr>
      <vt:lpstr>Cooper Black</vt:lpstr>
      <vt:lpstr>Franklin Gothic Book</vt:lpstr>
      <vt:lpstr>Rage Italic</vt:lpstr>
      <vt:lpstr>Script Ecole 2</vt:lpstr>
      <vt:lpstr>Wingdings</vt:lpstr>
      <vt:lpstr>Punaise</vt:lpstr>
      <vt:lpstr>Présentation PowerPoint</vt:lpstr>
      <vt:lpstr>Présentation PowerPoint</vt:lpstr>
      <vt:lpstr>Présentation PowerPoint</vt:lpstr>
      <vt:lpstr>Présentation PowerPoint</vt:lpstr>
      <vt:lpstr>Présentation PowerPoint</vt:lpstr>
      <vt:lpstr>Le matin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dc:creator>
  <cp:lastModifiedBy>Agnes Livier-Mabille</cp:lastModifiedBy>
  <cp:revision>69</cp:revision>
  <cp:lastPrinted>2019-09-27T13:47:41Z</cp:lastPrinted>
  <dcterms:created xsi:type="dcterms:W3CDTF">2015-08-27T17:52:34Z</dcterms:created>
  <dcterms:modified xsi:type="dcterms:W3CDTF">2020-09-15T16:07:43Z</dcterms:modified>
</cp:coreProperties>
</file>